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3"/>
  </p:notesMasterIdLst>
  <p:sldIdLst>
    <p:sldId id="256" r:id="rId2"/>
    <p:sldId id="359" r:id="rId3"/>
    <p:sldId id="257" r:id="rId4"/>
    <p:sldId id="258" r:id="rId5"/>
    <p:sldId id="259" r:id="rId6"/>
    <p:sldId id="363" r:id="rId7"/>
    <p:sldId id="364" r:id="rId8"/>
    <p:sldId id="260" r:id="rId9"/>
    <p:sldId id="354" r:id="rId10"/>
    <p:sldId id="367" r:id="rId11"/>
    <p:sldId id="368" r:id="rId12"/>
    <p:sldId id="369" r:id="rId13"/>
    <p:sldId id="370" r:id="rId14"/>
    <p:sldId id="360" r:id="rId15"/>
    <p:sldId id="371" r:id="rId16"/>
    <p:sldId id="372" r:id="rId17"/>
    <p:sldId id="373" r:id="rId18"/>
    <p:sldId id="420" r:id="rId19"/>
    <p:sldId id="421" r:id="rId20"/>
    <p:sldId id="422" r:id="rId21"/>
    <p:sldId id="428" r:id="rId22"/>
    <p:sldId id="423" r:id="rId23"/>
    <p:sldId id="374" r:id="rId24"/>
    <p:sldId id="375" r:id="rId25"/>
    <p:sldId id="376" r:id="rId26"/>
    <p:sldId id="424" r:id="rId27"/>
    <p:sldId id="429" r:id="rId28"/>
    <p:sldId id="430" r:id="rId29"/>
    <p:sldId id="408" r:id="rId30"/>
    <p:sldId id="377" r:id="rId31"/>
    <p:sldId id="285" r:id="rId32"/>
    <p:sldId id="378" r:id="rId33"/>
    <p:sldId id="409" r:id="rId34"/>
    <p:sldId id="381" r:id="rId35"/>
    <p:sldId id="382" r:id="rId36"/>
    <p:sldId id="432" r:id="rId37"/>
    <p:sldId id="433" r:id="rId38"/>
    <p:sldId id="434" r:id="rId39"/>
    <p:sldId id="410" r:id="rId40"/>
    <p:sldId id="411" r:id="rId41"/>
    <p:sldId id="383" r:id="rId42"/>
    <p:sldId id="412" r:id="rId43"/>
    <p:sldId id="384" r:id="rId44"/>
    <p:sldId id="385" r:id="rId45"/>
    <p:sldId id="386" r:id="rId46"/>
    <p:sldId id="431" r:id="rId47"/>
    <p:sldId id="387" r:id="rId48"/>
    <p:sldId id="413" r:id="rId49"/>
    <p:sldId id="388" r:id="rId50"/>
    <p:sldId id="441" r:id="rId51"/>
    <p:sldId id="389" r:id="rId52"/>
    <p:sldId id="442" r:id="rId53"/>
    <p:sldId id="414" r:id="rId54"/>
    <p:sldId id="392" r:id="rId55"/>
    <p:sldId id="415" r:id="rId56"/>
    <p:sldId id="416" r:id="rId57"/>
    <p:sldId id="443" r:id="rId58"/>
    <p:sldId id="444" r:id="rId59"/>
    <p:sldId id="445" r:id="rId60"/>
    <p:sldId id="446" r:id="rId61"/>
    <p:sldId id="418" r:id="rId62"/>
    <p:sldId id="289" r:id="rId63"/>
    <p:sldId id="393" r:id="rId64"/>
    <p:sldId id="394" r:id="rId65"/>
    <p:sldId id="399" r:id="rId66"/>
    <p:sldId id="405" r:id="rId67"/>
    <p:sldId id="406" r:id="rId68"/>
    <p:sldId id="435" r:id="rId69"/>
    <p:sldId id="436" r:id="rId70"/>
    <p:sldId id="291" r:id="rId71"/>
    <p:sldId id="303" r:id="rId72"/>
    <p:sldId id="304" r:id="rId73"/>
    <p:sldId id="305" r:id="rId74"/>
    <p:sldId id="306" r:id="rId75"/>
    <p:sldId id="307" r:id="rId76"/>
    <p:sldId id="308" r:id="rId77"/>
    <p:sldId id="309" r:id="rId78"/>
    <p:sldId id="310" r:id="rId79"/>
    <p:sldId id="337" r:id="rId80"/>
    <p:sldId id="340" r:id="rId81"/>
    <p:sldId id="273" r:id="rId82"/>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39" autoAdjust="0"/>
    <p:restoredTop sz="69975" autoAdjust="0"/>
  </p:normalViewPr>
  <p:slideViewPr>
    <p:cSldViewPr>
      <p:cViewPr varScale="1">
        <p:scale>
          <a:sx n="61" d="100"/>
          <a:sy n="61" d="100"/>
        </p:scale>
        <p:origin x="2054"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021294" y="0"/>
            <a:ext cx="3076363" cy="511731"/>
          </a:xfrm>
          <a:prstGeom prst="rect">
            <a:avLst/>
          </a:prstGeom>
        </p:spPr>
        <p:txBody>
          <a:bodyPr vert="horz" lIns="96661" tIns="48331" rIns="96661" bIns="48331" rtlCol="0"/>
          <a:lstStyle>
            <a:lvl1pPr algn="r">
              <a:defRPr sz="1300"/>
            </a:lvl1pPr>
          </a:lstStyle>
          <a:p>
            <a:fld id="{24AE3314-9DCB-49FD-B20E-AFE426E32EF5}" type="datetimeFigureOut">
              <a:rPr lang="en-US" smtClean="0"/>
              <a:pPr/>
              <a:t>10/17/2020</a:t>
            </a:fld>
            <a:endParaRPr lang="en-US"/>
          </a:p>
        </p:txBody>
      </p:sp>
      <p:sp>
        <p:nvSpPr>
          <p:cNvPr id="4" name="Slide Image Placeholder 3"/>
          <p:cNvSpPr>
            <a:spLocks noGrp="1" noRot="1" noChangeAspect="1"/>
          </p:cNvSpPr>
          <p:nvPr>
            <p:ph type="sldImg" idx="2"/>
          </p:nvPr>
        </p:nvSpPr>
        <p:spPr>
          <a:xfrm>
            <a:off x="990600" y="768350"/>
            <a:ext cx="5118100" cy="3838575"/>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6"/>
            <a:ext cx="3076363" cy="511731"/>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6661" tIns="48331" rIns="96661" bIns="48331" rtlCol="0" anchor="b"/>
          <a:lstStyle>
            <a:lvl1pPr algn="r">
              <a:defRPr sz="1300"/>
            </a:lvl1pPr>
          </a:lstStyle>
          <a:p>
            <a:fld id="{FD506D70-4FDC-464B-81DF-79C5C4B28E23}" type="slidenum">
              <a:rPr lang="en-US" smtClean="0"/>
              <a:pPr/>
              <a:t>‹#›</a:t>
            </a:fld>
            <a:endParaRPr lang="en-US"/>
          </a:p>
        </p:txBody>
      </p:sp>
    </p:spTree>
    <p:extLst>
      <p:ext uri="{BB962C8B-B14F-4D97-AF65-F5344CB8AC3E}">
        <p14:creationId xmlns:p14="http://schemas.microsoft.com/office/powerpoint/2010/main" val="861123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D506D70-4FDC-464B-81DF-79C5C4B28E23}" type="slidenum">
              <a:rPr lang="en-US" smtClean="0"/>
              <a:pPr/>
              <a:t>1</a:t>
            </a:fld>
            <a:endParaRPr lang="en-US"/>
          </a:p>
        </p:txBody>
      </p:sp>
    </p:spTree>
    <p:extLst>
      <p:ext uri="{BB962C8B-B14F-4D97-AF65-F5344CB8AC3E}">
        <p14:creationId xmlns:p14="http://schemas.microsoft.com/office/powerpoint/2010/main" val="924127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Rot="1" noChangeAspect="1" noChangeArrowheads="1" noTextEdit="1"/>
          </p:cNvSpPr>
          <p:nvPr>
            <p:ph type="sldImg"/>
          </p:nvPr>
        </p:nvSpPr>
        <p:spPr>
          <a:ln/>
        </p:spPr>
      </p:sp>
      <p:sp>
        <p:nvSpPr>
          <p:cNvPr id="2457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634601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Rot="1" noChangeAspect="1" noChangeArrowheads="1" noTextEdit="1"/>
          </p:cNvSpPr>
          <p:nvPr>
            <p:ph type="sldImg"/>
          </p:nvPr>
        </p:nvSpPr>
        <p:spPr>
          <a:ln/>
        </p:spPr>
      </p:sp>
      <p:sp>
        <p:nvSpPr>
          <p:cNvPr id="266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940683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Rot="1" noChangeAspect="1" noChangeArrowheads="1" noTextEdit="1"/>
          </p:cNvSpPr>
          <p:nvPr>
            <p:ph type="sldImg"/>
          </p:nvPr>
        </p:nvSpPr>
        <p:spPr>
          <a:ln/>
        </p:spPr>
      </p:sp>
      <p:sp>
        <p:nvSpPr>
          <p:cNvPr id="286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911091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ln/>
        </p:spPr>
      </p:sp>
      <p:sp>
        <p:nvSpPr>
          <p:cNvPr id="3072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961845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ln/>
        </p:spPr>
      </p:sp>
      <p:sp>
        <p:nvSpPr>
          <p:cNvPr id="3277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521948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Rot="1" noChangeAspect="1" noChangeArrowheads="1" noTextEdit="1"/>
          </p:cNvSpPr>
          <p:nvPr>
            <p:ph type="sldImg"/>
          </p:nvPr>
        </p:nvSpPr>
        <p:spPr>
          <a:ln/>
        </p:spPr>
      </p:sp>
      <p:sp>
        <p:nvSpPr>
          <p:cNvPr id="3891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137949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ln/>
        </p:spPr>
      </p:sp>
      <p:sp>
        <p:nvSpPr>
          <p:cNvPr id="4096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211932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a:ln/>
        </p:spPr>
      </p:sp>
      <p:sp>
        <p:nvSpPr>
          <p:cNvPr id="430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405099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ln/>
        </p:spPr>
      </p:sp>
      <p:sp>
        <p:nvSpPr>
          <p:cNvPr id="450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291022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ChangeArrowheads="1" noTextEdit="1"/>
          </p:cNvSpPr>
          <p:nvPr>
            <p:ph type="sldImg"/>
          </p:nvPr>
        </p:nvSpPr>
        <p:spPr>
          <a:ln/>
        </p:spPr>
      </p:sp>
      <p:sp>
        <p:nvSpPr>
          <p:cNvPr id="4710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287980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Typically</a:t>
            </a:r>
            <a:r>
              <a:rPr lang="en-US" baseline="0" dirty="0" smtClean="0"/>
              <a:t> built on iterations</a:t>
            </a:r>
            <a:endParaRPr lang="en-US" dirty="0"/>
          </a:p>
        </p:txBody>
      </p:sp>
      <p:sp>
        <p:nvSpPr>
          <p:cNvPr id="4" name="Slide Number Placeholder 3"/>
          <p:cNvSpPr>
            <a:spLocks noGrp="1"/>
          </p:cNvSpPr>
          <p:nvPr>
            <p:ph type="sldNum" sz="quarter" idx="10"/>
          </p:nvPr>
        </p:nvSpPr>
        <p:spPr/>
        <p:txBody>
          <a:bodyPr/>
          <a:lstStyle/>
          <a:p>
            <a:fld id="{FD506D70-4FDC-464B-81DF-79C5C4B28E23}" type="slidenum">
              <a:rPr lang="en-US" smtClean="0"/>
              <a:pPr/>
              <a:t>5</a:t>
            </a:fld>
            <a:endParaRPr lang="en-US"/>
          </a:p>
        </p:txBody>
      </p:sp>
    </p:spTree>
    <p:extLst>
      <p:ext uri="{BB962C8B-B14F-4D97-AF65-F5344CB8AC3E}">
        <p14:creationId xmlns:p14="http://schemas.microsoft.com/office/powerpoint/2010/main" val="529061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ln/>
        </p:spPr>
      </p:sp>
      <p:sp>
        <p:nvSpPr>
          <p:cNvPr id="4915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10632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ln/>
        </p:spPr>
      </p:sp>
      <p:sp>
        <p:nvSpPr>
          <p:cNvPr id="512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848824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Rot="1" noChangeAspect="1" noChangeArrowheads="1" noTextEdit="1"/>
          </p:cNvSpPr>
          <p:nvPr>
            <p:ph type="sldImg"/>
          </p:nvPr>
        </p:nvSpPr>
        <p:spPr>
          <a:ln/>
        </p:spPr>
      </p:sp>
      <p:sp>
        <p:nvSpPr>
          <p:cNvPr id="5325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205517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a:ln/>
        </p:spPr>
      </p:sp>
      <p:sp>
        <p:nvSpPr>
          <p:cNvPr id="552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410503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ChangeArrowheads="1" noTextEdit="1"/>
          </p:cNvSpPr>
          <p:nvPr>
            <p:ph type="sldImg"/>
          </p:nvPr>
        </p:nvSpPr>
        <p:spPr>
          <a:ln/>
        </p:spPr>
      </p:sp>
      <p:sp>
        <p:nvSpPr>
          <p:cNvPr id="6144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315549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Rot="1" noChangeAspect="1" noChangeArrowheads="1" noTextEdit="1"/>
          </p:cNvSpPr>
          <p:nvPr>
            <p:ph type="sldImg"/>
          </p:nvPr>
        </p:nvSpPr>
        <p:spPr>
          <a:ln/>
        </p:spPr>
      </p:sp>
      <p:sp>
        <p:nvSpPr>
          <p:cNvPr id="778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741625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Rot="1" noChangeAspect="1" noChangeArrowheads="1" noTextEdit="1"/>
          </p:cNvSpPr>
          <p:nvPr>
            <p:ph type="sldImg"/>
          </p:nvPr>
        </p:nvSpPr>
        <p:spPr>
          <a:ln/>
        </p:spPr>
      </p:sp>
      <p:sp>
        <p:nvSpPr>
          <p:cNvPr id="798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717571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Rot="1" noChangeAspect="1" noChangeArrowheads="1" noTextEdit="1"/>
          </p:cNvSpPr>
          <p:nvPr>
            <p:ph type="sldImg"/>
          </p:nvPr>
        </p:nvSpPr>
        <p:spPr>
          <a:ln/>
        </p:spPr>
      </p:sp>
      <p:sp>
        <p:nvSpPr>
          <p:cNvPr id="6349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1875076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ln/>
        </p:spPr>
      </p:sp>
      <p:sp>
        <p:nvSpPr>
          <p:cNvPr id="6553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1766327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Rot="1" noChangeAspect="1" noChangeArrowheads="1" noTextEdit="1"/>
          </p:cNvSpPr>
          <p:nvPr>
            <p:ph type="sldImg"/>
          </p:nvPr>
        </p:nvSpPr>
        <p:spPr>
          <a:ln/>
        </p:spPr>
      </p:sp>
      <p:sp>
        <p:nvSpPr>
          <p:cNvPr id="7577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201831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Rot="1" noChangeAspect="1" noChangeArrowheads="1" noTextEdit="1"/>
          </p:cNvSpPr>
          <p:nvPr>
            <p:ph type="sldImg"/>
          </p:nvPr>
        </p:nvSpPr>
        <p:spPr>
          <a:ln/>
        </p:spPr>
      </p:sp>
      <p:sp>
        <p:nvSpPr>
          <p:cNvPr id="942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1607331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Rot="1" noChangeAspect="1" noChangeArrowheads="1" noTextEdit="1"/>
          </p:cNvSpPr>
          <p:nvPr>
            <p:ph type="sldImg"/>
          </p:nvPr>
        </p:nvSpPr>
        <p:spPr>
          <a:ln/>
        </p:spPr>
      </p:sp>
      <p:sp>
        <p:nvSpPr>
          <p:cNvPr id="8806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959971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Rot="1" noChangeAspect="1" noChangeArrowheads="1" noTextEdit="1"/>
          </p:cNvSpPr>
          <p:nvPr>
            <p:ph type="sldImg"/>
          </p:nvPr>
        </p:nvSpPr>
        <p:spPr>
          <a:ln/>
        </p:spPr>
      </p:sp>
      <p:sp>
        <p:nvSpPr>
          <p:cNvPr id="9011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156349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314" name="Rectangle 2"/>
          <p:cNvSpPr>
            <a:spLocks noGrp="1" noRot="1" noChangeAspect="1" noChangeArrowheads="1" noTextEdit="1"/>
          </p:cNvSpPr>
          <p:nvPr>
            <p:ph type="sldImg"/>
          </p:nvPr>
        </p:nvSpPr>
        <p:spPr>
          <a:ln/>
        </p:spPr>
      </p:sp>
      <p:sp>
        <p:nvSpPr>
          <p:cNvPr id="1037315" name="Rectangle 3"/>
          <p:cNvSpPr>
            <a:spLocks noGrp="1" noChangeArrowheads="1"/>
          </p:cNvSpPr>
          <p:nvPr>
            <p:ph type="body" idx="1"/>
          </p:nvPr>
        </p:nvSpPr>
        <p:spPr/>
        <p:txBody>
          <a:bodyPr/>
          <a:lstStyle/>
          <a:p>
            <a:endParaRPr lang="de-DE"/>
          </a:p>
        </p:txBody>
      </p:sp>
    </p:spTree>
    <p:extLst>
      <p:ext uri="{BB962C8B-B14F-4D97-AF65-F5344CB8AC3E}">
        <p14:creationId xmlns:p14="http://schemas.microsoft.com/office/powerpoint/2010/main" val="21398901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314" name="Rectangle 2"/>
          <p:cNvSpPr>
            <a:spLocks noGrp="1" noRot="1" noChangeAspect="1" noChangeArrowheads="1" noTextEdit="1"/>
          </p:cNvSpPr>
          <p:nvPr>
            <p:ph type="sldImg"/>
          </p:nvPr>
        </p:nvSpPr>
        <p:spPr>
          <a:ln/>
        </p:spPr>
      </p:sp>
      <p:sp>
        <p:nvSpPr>
          <p:cNvPr id="1037315" name="Rectangle 3"/>
          <p:cNvSpPr>
            <a:spLocks noGrp="1" noChangeArrowheads="1"/>
          </p:cNvSpPr>
          <p:nvPr>
            <p:ph type="body" idx="1"/>
          </p:nvPr>
        </p:nvSpPr>
        <p:spPr/>
        <p:txBody>
          <a:bodyPr/>
          <a:lstStyle/>
          <a:p>
            <a:endParaRPr lang="de-DE"/>
          </a:p>
        </p:txBody>
      </p:sp>
    </p:spTree>
    <p:extLst>
      <p:ext uri="{BB962C8B-B14F-4D97-AF65-F5344CB8AC3E}">
        <p14:creationId xmlns:p14="http://schemas.microsoft.com/office/powerpoint/2010/main" val="2495365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458" name="Rectangle 2"/>
          <p:cNvSpPr>
            <a:spLocks noGrp="1" noRot="1" noChangeAspect="1" noChangeArrowheads="1" noTextEdit="1"/>
          </p:cNvSpPr>
          <p:nvPr>
            <p:ph type="sldImg"/>
          </p:nvPr>
        </p:nvSpPr>
        <p:spPr>
          <a:ln/>
        </p:spPr>
      </p:sp>
      <p:sp>
        <p:nvSpPr>
          <p:cNvPr id="1043459" name="Rectangle 3"/>
          <p:cNvSpPr>
            <a:spLocks noGrp="1" noChangeArrowheads="1"/>
          </p:cNvSpPr>
          <p:nvPr>
            <p:ph type="body" idx="1"/>
          </p:nvPr>
        </p:nvSpPr>
        <p:spPr/>
        <p:txBody>
          <a:bodyPr/>
          <a:lstStyle/>
          <a:p>
            <a:endParaRPr lang="de-DE"/>
          </a:p>
        </p:txBody>
      </p:sp>
    </p:spTree>
    <p:extLst>
      <p:ext uri="{BB962C8B-B14F-4D97-AF65-F5344CB8AC3E}">
        <p14:creationId xmlns:p14="http://schemas.microsoft.com/office/powerpoint/2010/main" val="11386748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554" name="Rectangle 2"/>
          <p:cNvSpPr>
            <a:spLocks noGrp="1" noRot="1" noChangeAspect="1" noChangeArrowheads="1" noTextEdit="1"/>
          </p:cNvSpPr>
          <p:nvPr>
            <p:ph type="sldImg"/>
          </p:nvPr>
        </p:nvSpPr>
        <p:spPr>
          <a:ln/>
        </p:spPr>
      </p:sp>
      <p:sp>
        <p:nvSpPr>
          <p:cNvPr id="1047555" name="Rectangle 3"/>
          <p:cNvSpPr>
            <a:spLocks noGrp="1" noChangeArrowheads="1"/>
          </p:cNvSpPr>
          <p:nvPr>
            <p:ph type="body" idx="1"/>
          </p:nvPr>
        </p:nvSpPr>
        <p:spPr/>
        <p:txBody>
          <a:bodyPr/>
          <a:lstStyle/>
          <a:p>
            <a:endParaRPr lang="de-DE"/>
          </a:p>
        </p:txBody>
      </p:sp>
    </p:spTree>
    <p:extLst>
      <p:ext uri="{BB962C8B-B14F-4D97-AF65-F5344CB8AC3E}">
        <p14:creationId xmlns:p14="http://schemas.microsoft.com/office/powerpoint/2010/main" val="33184134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Instead of 128bit keys you will be thinking of 126 bits key --- essentially security is not hurt</a:t>
            </a:r>
          </a:p>
          <a:p>
            <a:r>
              <a:rPr lang="en-US" dirty="0" smtClean="0"/>
              <a:t>2^99</a:t>
            </a:r>
            <a:r>
              <a:rPr lang="en-US" baseline="0" dirty="0" smtClean="0"/>
              <a:t> is still higher than what we can run today</a:t>
            </a:r>
            <a:endParaRPr lang="en-US" dirty="0"/>
          </a:p>
        </p:txBody>
      </p:sp>
      <p:sp>
        <p:nvSpPr>
          <p:cNvPr id="4" name="Slide Number Placeholder 3"/>
          <p:cNvSpPr>
            <a:spLocks noGrp="1"/>
          </p:cNvSpPr>
          <p:nvPr>
            <p:ph type="sldNum" sz="quarter" idx="10"/>
          </p:nvPr>
        </p:nvSpPr>
        <p:spPr/>
        <p:txBody>
          <a:bodyPr/>
          <a:lstStyle/>
          <a:p>
            <a:fld id="{FD506D70-4FDC-464B-81DF-79C5C4B28E23}" type="slidenum">
              <a:rPr lang="en-US" smtClean="0"/>
              <a:pPr/>
              <a:t>79</a:t>
            </a:fld>
            <a:endParaRPr lang="en-US"/>
          </a:p>
        </p:txBody>
      </p:sp>
    </p:spTree>
    <p:extLst>
      <p:ext uri="{BB962C8B-B14F-4D97-AF65-F5344CB8AC3E}">
        <p14:creationId xmlns:p14="http://schemas.microsoft.com/office/powerpoint/2010/main" val="39517888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832AE2-2851-45C7-B7B4-7FBA8042E9BD}" type="slidenum">
              <a:rPr lang="en-US"/>
              <a:pPr/>
              <a:t>80</a:t>
            </a:fld>
            <a:endParaRPr lang="en-US"/>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p:txBody>
          <a:bodyPr/>
          <a:lstStyle/>
          <a:p>
            <a:r>
              <a:rPr lang="en-US" dirty="0"/>
              <a:t>Today:   we build ciphers that are semantically secure against one-time use</a:t>
            </a:r>
          </a:p>
          <a:p>
            <a:r>
              <a:rPr lang="en-US" dirty="0"/>
              <a:t>And ciphers that are semantically secure against many-time use</a:t>
            </a:r>
          </a:p>
        </p:txBody>
      </p:sp>
    </p:spTree>
    <p:extLst>
      <p:ext uri="{BB962C8B-B14F-4D97-AF65-F5344CB8AC3E}">
        <p14:creationId xmlns:p14="http://schemas.microsoft.com/office/powerpoint/2010/main" val="2388779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Rot="1" noChangeAspect="1" noChangeArrowheads="1" noTextEdit="1"/>
          </p:cNvSpPr>
          <p:nvPr>
            <p:ph type="sldImg"/>
          </p:nvPr>
        </p:nvSpPr>
        <p:spPr>
          <a:ln/>
        </p:spPr>
      </p:sp>
      <p:sp>
        <p:nvSpPr>
          <p:cNvPr id="962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564546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noRot="1" noChangeAspect="1" noChangeArrowheads="1" noTextEdit="1"/>
          </p:cNvSpPr>
          <p:nvPr>
            <p:ph type="sldImg"/>
          </p:nvPr>
        </p:nvSpPr>
        <p:spPr>
          <a:ln/>
        </p:spPr>
      </p:sp>
      <p:sp>
        <p:nvSpPr>
          <p:cNvPr id="9830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525304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Rot="1" noChangeAspect="1" noChangeArrowheads="1" noTextEdit="1"/>
          </p:cNvSpPr>
          <p:nvPr>
            <p:ph type="sldImg"/>
          </p:nvPr>
        </p:nvSpPr>
        <p:spPr>
          <a:ln/>
        </p:spPr>
      </p:sp>
      <p:sp>
        <p:nvSpPr>
          <p:cNvPr id="10035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122508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Rot="1" noChangeAspect="1" noChangeArrowheads="1" noTextEdit="1"/>
          </p:cNvSpPr>
          <p:nvPr>
            <p:ph type="sldImg"/>
          </p:nvPr>
        </p:nvSpPr>
        <p:spPr>
          <a:ln/>
        </p:spPr>
      </p:sp>
      <p:sp>
        <p:nvSpPr>
          <p:cNvPr id="184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229493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ln/>
        </p:spPr>
      </p:sp>
      <p:sp>
        <p:nvSpPr>
          <p:cNvPr id="204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072435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noChangeArrowheads="1" noTextEdit="1"/>
          </p:cNvSpPr>
          <p:nvPr>
            <p:ph type="sldImg"/>
          </p:nvPr>
        </p:nvSpPr>
        <p:spPr>
          <a:ln/>
        </p:spPr>
      </p:sp>
      <p:sp>
        <p:nvSpPr>
          <p:cNvPr id="2253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302511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CF3FE282-7BCE-4B3F-89C5-9E6489AD346C}" type="datetime1">
              <a:rPr lang="en-US" smtClean="0"/>
              <a:pPr/>
              <a:t>10/17/2020</a:t>
            </a:fld>
            <a:endParaRPr lang="en-US"/>
          </a:p>
        </p:txBody>
      </p:sp>
      <p:sp>
        <p:nvSpPr>
          <p:cNvPr id="17" name="Footer Placeholder 16"/>
          <p:cNvSpPr>
            <a:spLocks noGrp="1"/>
          </p:cNvSpPr>
          <p:nvPr>
            <p:ph type="ftr" sz="quarter" idx="11"/>
          </p:nvPr>
        </p:nvSpPr>
        <p:spPr/>
        <p:txBody>
          <a:bodyPr/>
          <a:lstStyle/>
          <a:p>
            <a:r>
              <a:rPr lang="en-US" smtClean="0"/>
              <a:t>FAST-NUCES</a:t>
            </a:r>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4905104-1E74-49A7-8769-F22BAEF66071}" type="datetime1">
              <a:rPr lang="en-US" smtClean="0"/>
              <a:pPr/>
              <a:t>10/17/2020</a:t>
            </a:fld>
            <a:endParaRPr lang="en-US"/>
          </a:p>
        </p:txBody>
      </p:sp>
      <p:sp>
        <p:nvSpPr>
          <p:cNvPr id="5" name="Footer Placeholder 4"/>
          <p:cNvSpPr>
            <a:spLocks noGrp="1"/>
          </p:cNvSpPr>
          <p:nvPr>
            <p:ph type="ftr" sz="quarter" idx="11"/>
          </p:nvPr>
        </p:nvSpPr>
        <p:spPr/>
        <p:txBody>
          <a:bodyPr/>
          <a:lstStyle/>
          <a:p>
            <a:r>
              <a:rPr lang="en-US" smtClean="0"/>
              <a:t>FAST-NUCES</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A0D7D4B-D420-4EE4-97E7-CEF0B483E6F7}" type="datetime1">
              <a:rPr lang="en-US" smtClean="0"/>
              <a:pPr/>
              <a:t>10/17/2020</a:t>
            </a:fld>
            <a:endParaRPr lang="en-US"/>
          </a:p>
        </p:txBody>
      </p:sp>
      <p:sp>
        <p:nvSpPr>
          <p:cNvPr id="5" name="Footer Placeholder 4"/>
          <p:cNvSpPr>
            <a:spLocks noGrp="1"/>
          </p:cNvSpPr>
          <p:nvPr>
            <p:ph type="ftr" sz="quarter" idx="11"/>
          </p:nvPr>
        </p:nvSpPr>
        <p:spPr/>
        <p:txBody>
          <a:bodyPr/>
          <a:lstStyle/>
          <a:p>
            <a:r>
              <a:rPr lang="en-US" smtClean="0"/>
              <a:t>FAST-NUCES</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3AA67E5D-FC17-4EBD-BB7F-2E807075FC6C}" type="datetime1">
              <a:rPr lang="en-US" smtClean="0"/>
              <a:pPr/>
              <a:t>10/17/2020</a:t>
            </a:fld>
            <a:endParaRPr lang="en-US"/>
          </a:p>
        </p:txBody>
      </p:sp>
      <p:sp>
        <p:nvSpPr>
          <p:cNvPr id="5" name="Footer Placeholder 4"/>
          <p:cNvSpPr>
            <a:spLocks noGrp="1"/>
          </p:cNvSpPr>
          <p:nvPr>
            <p:ph type="ftr" sz="quarter" idx="11"/>
          </p:nvPr>
        </p:nvSpPr>
        <p:spPr/>
        <p:txBody>
          <a:bodyPr/>
          <a:lstStyle/>
          <a:p>
            <a:r>
              <a:rPr lang="en-US" smtClean="0"/>
              <a:t>FAST-NUCES</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856518B5-693B-4B98-B568-5EF2D812F2E7}" type="datetime1">
              <a:rPr lang="en-US" smtClean="0"/>
              <a:pPr/>
              <a:t>10/17/2020</a:t>
            </a:fld>
            <a:endParaRPr lang="en-US"/>
          </a:p>
        </p:txBody>
      </p:sp>
      <p:sp>
        <p:nvSpPr>
          <p:cNvPr id="5" name="Footer Placeholder 4"/>
          <p:cNvSpPr>
            <a:spLocks noGrp="1"/>
          </p:cNvSpPr>
          <p:nvPr>
            <p:ph type="ftr" sz="quarter" idx="11"/>
          </p:nvPr>
        </p:nvSpPr>
        <p:spPr>
          <a:xfrm>
            <a:off x="800100" y="6172200"/>
            <a:ext cx="4000500" cy="457200"/>
          </a:xfrm>
        </p:spPr>
        <p:txBody>
          <a:bodyPr/>
          <a:lstStyle/>
          <a:p>
            <a:r>
              <a:rPr lang="en-US" smtClean="0"/>
              <a:t>FAST-NUCES</a:t>
            </a:r>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6EA308BE-195B-44D2-8EBD-27B2F3A633F5}" type="datetime1">
              <a:rPr lang="en-US" smtClean="0"/>
              <a:pPr/>
              <a:t>10/17/2020</a:t>
            </a:fld>
            <a:endParaRPr lang="en-US"/>
          </a:p>
        </p:txBody>
      </p:sp>
      <p:sp>
        <p:nvSpPr>
          <p:cNvPr id="6" name="Footer Placeholder 5"/>
          <p:cNvSpPr>
            <a:spLocks noGrp="1"/>
          </p:cNvSpPr>
          <p:nvPr>
            <p:ph type="ftr" sz="quarter" idx="11"/>
          </p:nvPr>
        </p:nvSpPr>
        <p:spPr/>
        <p:txBody>
          <a:bodyPr/>
          <a:lstStyle/>
          <a:p>
            <a:r>
              <a:rPr lang="en-US" smtClean="0"/>
              <a:t>FAST-NUCES</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465DF24F-1E44-4CD3-AFE8-80B7B878B120}" type="datetime1">
              <a:rPr lang="en-US" smtClean="0"/>
              <a:pPr/>
              <a:t>10/17/2020</a:t>
            </a:fld>
            <a:endParaRPr lang="en-US"/>
          </a:p>
        </p:txBody>
      </p:sp>
      <p:sp>
        <p:nvSpPr>
          <p:cNvPr id="8" name="Footer Placeholder 7"/>
          <p:cNvSpPr>
            <a:spLocks noGrp="1"/>
          </p:cNvSpPr>
          <p:nvPr>
            <p:ph type="ftr" sz="quarter" idx="11"/>
          </p:nvPr>
        </p:nvSpPr>
        <p:spPr/>
        <p:txBody>
          <a:bodyPr/>
          <a:lstStyle/>
          <a:p>
            <a:r>
              <a:rPr lang="en-US" smtClean="0"/>
              <a:t>FAST-NUCES</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83FE7A93-5840-4576-8EB4-48CFD270E1FA}" type="datetime1">
              <a:rPr lang="en-US" smtClean="0"/>
              <a:pPr/>
              <a:t>10/17/2020</a:t>
            </a:fld>
            <a:endParaRPr lang="en-US"/>
          </a:p>
        </p:txBody>
      </p:sp>
      <p:sp>
        <p:nvSpPr>
          <p:cNvPr id="4" name="Footer Placeholder 3"/>
          <p:cNvSpPr>
            <a:spLocks noGrp="1"/>
          </p:cNvSpPr>
          <p:nvPr>
            <p:ph type="ftr" sz="quarter" idx="11"/>
          </p:nvPr>
        </p:nvSpPr>
        <p:spPr/>
        <p:txBody>
          <a:bodyPr/>
          <a:lstStyle/>
          <a:p>
            <a:r>
              <a:rPr lang="en-US" smtClean="0"/>
              <a:t>FAST-NUCES</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F523B1-B90A-42F5-B8B1-ED16210EACCC}" type="datetime1">
              <a:rPr lang="en-US" smtClean="0"/>
              <a:pPr/>
              <a:t>10/17/2020</a:t>
            </a:fld>
            <a:endParaRPr lang="en-US"/>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F02E5CF5-206A-4583-9630-FE6840807648}" type="datetime1">
              <a:rPr lang="en-US" smtClean="0"/>
              <a:pPr/>
              <a:t>10/17/2020</a:t>
            </a:fld>
            <a:endParaRPr lang="en-US"/>
          </a:p>
        </p:txBody>
      </p:sp>
      <p:sp>
        <p:nvSpPr>
          <p:cNvPr id="6" name="Footer Placeholder 5"/>
          <p:cNvSpPr>
            <a:spLocks noGrp="1"/>
          </p:cNvSpPr>
          <p:nvPr>
            <p:ph type="ftr" sz="quarter" idx="11"/>
          </p:nvPr>
        </p:nvSpPr>
        <p:spPr/>
        <p:txBody>
          <a:bodyPr/>
          <a:lstStyle/>
          <a:p>
            <a:r>
              <a:rPr lang="en-US" smtClean="0"/>
              <a:t>FAST-NUCES</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FBA42578-FBB6-4036-BFE4-5EE4DF15263B}" type="datetime1">
              <a:rPr lang="en-US" smtClean="0"/>
              <a:pPr/>
              <a:t>10/17/2020</a:t>
            </a:fld>
            <a:endParaRPr lang="en-US"/>
          </a:p>
        </p:txBody>
      </p:sp>
      <p:sp>
        <p:nvSpPr>
          <p:cNvPr id="6" name="Footer Placeholder 5"/>
          <p:cNvSpPr>
            <a:spLocks noGrp="1"/>
          </p:cNvSpPr>
          <p:nvPr>
            <p:ph type="ftr" sz="quarter" idx="11"/>
          </p:nvPr>
        </p:nvSpPr>
        <p:spPr>
          <a:xfrm>
            <a:off x="914400" y="6172200"/>
            <a:ext cx="3886200" cy="457200"/>
          </a:xfrm>
        </p:spPr>
        <p:txBody>
          <a:bodyPr/>
          <a:lstStyle/>
          <a:p>
            <a:r>
              <a:rPr lang="en-US" smtClean="0"/>
              <a:t>FAST-NUCES</a:t>
            </a:r>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286977ED-18C7-4ADF-91F6-094F1A09DC2F}" type="datetime1">
              <a:rPr lang="en-US" smtClean="0"/>
              <a:pPr/>
              <a:t>10/17/2020</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FAST-NUCES</a:t>
            </a:r>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Set_(mathematics)" TargetMode="External"/><Relationship Id="rId2" Type="http://schemas.openxmlformats.org/officeDocument/2006/relationships/hyperlink" Target="https://en.wikipedia.org/wiki/Mathematics" TargetMode="Externa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hyperlink" Target="https://en.wikipedia.org/wiki/Linear_order" TargetMode="External"/><Relationship Id="rId4" Type="http://schemas.openxmlformats.org/officeDocument/2006/relationships/hyperlink" Target="https://en.wikipedia.org/wiki/Sequence"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hyperlink" Target="https://en.wikipedia.org/wiki/Bit" TargetMode="External"/><Relationship Id="rId13" Type="http://schemas.openxmlformats.org/officeDocument/2006/relationships/hyperlink" Target="https://en.wikipedia.org/wiki/Cryptographic_key" TargetMode="External"/><Relationship Id="rId3" Type="http://schemas.openxmlformats.org/officeDocument/2006/relationships/hyperlink" Target="https://en.wikipedia.org/wiki/Symmetric_key_algorithm" TargetMode="External"/><Relationship Id="rId7" Type="http://schemas.openxmlformats.org/officeDocument/2006/relationships/hyperlink" Target="https://en.wikipedia.org/wiki/Confusion_and_diffusion" TargetMode="External"/><Relationship Id="rId12" Type="http://schemas.openxmlformats.org/officeDocument/2006/relationships/hyperlink" Target="https://en.wikipedia.org/wiki/Cipher" TargetMode="External"/><Relationship Id="rId2" Type="http://schemas.openxmlformats.org/officeDocument/2006/relationships/hyperlink" Target="https://en.wikipedia.org/wiki/Cryptography" TargetMode="External"/><Relationship Id="rId1" Type="http://schemas.openxmlformats.org/officeDocument/2006/relationships/slideLayout" Target="../slideLayouts/slideLayout7.xml"/><Relationship Id="rId6" Type="http://schemas.openxmlformats.org/officeDocument/2006/relationships/hyperlink" Target="https://en.wikipedia.org/wiki/Claude_Shannon" TargetMode="External"/><Relationship Id="rId11" Type="http://schemas.openxmlformats.org/officeDocument/2006/relationships/hyperlink" Target="https://en.wikipedia.org/wiki/Data_Encryption_Standard" TargetMode="External"/><Relationship Id="rId5" Type="http://schemas.openxmlformats.org/officeDocument/2006/relationships/hyperlink" Target="https://en.wikipedia.org/wiki/Ciphertext" TargetMode="External"/><Relationship Id="rId15" Type="http://schemas.openxmlformats.org/officeDocument/2006/relationships/hyperlink" Target="https://en.wikipedia.org/wiki/Twofish" TargetMode="External"/><Relationship Id="rId10" Type="http://schemas.openxmlformats.org/officeDocument/2006/relationships/hyperlink" Target="https://en.wikipedia.org/wiki/Lookup_table" TargetMode="External"/><Relationship Id="rId4" Type="http://schemas.openxmlformats.org/officeDocument/2006/relationships/hyperlink" Target="https://en.wikipedia.org/wiki/Block_cipher" TargetMode="External"/><Relationship Id="rId9" Type="http://schemas.openxmlformats.org/officeDocument/2006/relationships/hyperlink" Target="https://en.wikipedia.org/wiki/S-box#cite_note-chandra-516-1" TargetMode="External"/><Relationship Id="rId14" Type="http://schemas.openxmlformats.org/officeDocument/2006/relationships/hyperlink" Target="https://en.wikipedia.org/wiki/Blowfish_(cipher)"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9.wmf"/></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4400" y="3200400"/>
            <a:ext cx="7391400" cy="2286000"/>
          </a:xfrm>
        </p:spPr>
        <p:txBody>
          <a:bodyPr>
            <a:normAutofit/>
          </a:bodyPr>
          <a:lstStyle/>
          <a:p>
            <a:r>
              <a:rPr lang="en-US" sz="3400" b="1" dirty="0" smtClean="0">
                <a:solidFill>
                  <a:schemeClr val="tx1"/>
                </a:solidFill>
                <a:latin typeface="Times New Roman" pitchFamily="18" charset="0"/>
                <a:cs typeface="Times New Roman" pitchFamily="18" charset="0"/>
              </a:rPr>
              <a:t>Lecture # 4: Block Ciphers</a:t>
            </a:r>
          </a:p>
          <a:p>
            <a:r>
              <a:rPr lang="en-US" dirty="0" smtClean="0">
                <a:solidFill>
                  <a:schemeClr val="tx1"/>
                </a:solidFill>
                <a:latin typeface="Times New Roman" pitchFamily="18" charset="0"/>
                <a:cs typeface="Times New Roman" pitchFamily="18" charset="0"/>
              </a:rPr>
              <a:t>Prof. Dr. </a:t>
            </a:r>
            <a:r>
              <a:rPr lang="en-US" dirty="0" err="1" smtClean="0">
                <a:solidFill>
                  <a:schemeClr val="tx1"/>
                </a:solidFill>
                <a:latin typeface="Times New Roman" pitchFamily="18" charset="0"/>
                <a:cs typeface="Times New Roman" pitchFamily="18" charset="0"/>
              </a:rPr>
              <a:t>Sufian</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Hameed</a:t>
            </a:r>
            <a:endParaRPr lang="en-US" dirty="0" smtClean="0">
              <a:solidFill>
                <a:schemeClr val="tx1"/>
              </a:solidFill>
              <a:latin typeface="Times New Roman" pitchFamily="18" charset="0"/>
              <a:cs typeface="Times New Roman" pitchFamily="18" charset="0"/>
            </a:endParaRPr>
          </a:p>
          <a:p>
            <a:r>
              <a:rPr lang="en-US" dirty="0" smtClean="0">
                <a:solidFill>
                  <a:schemeClr val="tx1"/>
                </a:solidFill>
                <a:latin typeface="Times New Roman" pitchFamily="18" charset="0"/>
                <a:cs typeface="Times New Roman" pitchFamily="18" charset="0"/>
              </a:rPr>
              <a:t>Department of Computer Science</a:t>
            </a:r>
          </a:p>
          <a:p>
            <a:r>
              <a:rPr lang="en-US" dirty="0" smtClean="0">
                <a:solidFill>
                  <a:schemeClr val="tx1"/>
                </a:solidFill>
                <a:latin typeface="Times New Roman" pitchFamily="18" charset="0"/>
                <a:cs typeface="Times New Roman" pitchFamily="18" charset="0"/>
              </a:rPr>
              <a:t>FAST-NUCES</a:t>
            </a:r>
            <a:endParaRPr lang="en-US" dirty="0">
              <a:solidFill>
                <a:schemeClr val="tx1"/>
              </a:solidFill>
              <a:latin typeface="Times New Roman" pitchFamily="18" charset="0"/>
              <a:cs typeface="Times New Roman" pitchFamily="18" charset="0"/>
            </a:endParaRPr>
          </a:p>
        </p:txBody>
      </p:sp>
      <p:sp>
        <p:nvSpPr>
          <p:cNvPr id="2" name="Title 1"/>
          <p:cNvSpPr>
            <a:spLocks noGrp="1"/>
          </p:cNvSpPr>
          <p:nvPr>
            <p:ph type="ctrTitle"/>
          </p:nvPr>
        </p:nvSpPr>
        <p:spPr>
          <a:xfrm>
            <a:off x="457200" y="1600200"/>
            <a:ext cx="8229600" cy="1470025"/>
          </a:xfrm>
        </p:spPr>
        <p:txBody>
          <a:bodyPr/>
          <a:lstStyle/>
          <a:p>
            <a:r>
              <a:rPr lang="en-US">
                <a:latin typeface="Times New Roman" pitchFamily="18" charset="0"/>
                <a:cs typeface="Times New Roman" pitchFamily="18" charset="0"/>
              </a:rPr>
              <a:t>CS-446: Information Systems Security</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r>
              <a:rPr lang="en-US" dirty="0" smtClean="0"/>
              <a:t>FAST-NUCES</a:t>
            </a:r>
            <a:endParaRPr lang="en-US" dirty="0"/>
          </a:p>
        </p:txBody>
      </p:sp>
      <p:pic>
        <p:nvPicPr>
          <p:cNvPr id="6" name="Picture 5" descr="http://study.result.pk/wp-content/uploads/2011/07/National-University-of-Computer-and-Emerging-Sciences-NUCES-300x300.png"/>
          <p:cNvPicPr/>
          <p:nvPr/>
        </p:nvPicPr>
        <p:blipFill>
          <a:blip r:embed="rId3" cstate="print"/>
          <a:srcRect/>
          <a:stretch>
            <a:fillRect/>
          </a:stretch>
        </p:blipFill>
        <p:spPr bwMode="auto">
          <a:xfrm>
            <a:off x="304800" y="152400"/>
            <a:ext cx="1164608" cy="1219200"/>
          </a:xfrm>
          <a:prstGeom prst="rect">
            <a:avLst/>
          </a:prstGeom>
          <a:noFill/>
          <a:ln w="9525">
            <a:noFill/>
            <a:miter lim="800000"/>
            <a:headEnd/>
            <a:tailEnd/>
          </a:ln>
        </p:spPr>
      </p:pic>
      <p:pic>
        <p:nvPicPr>
          <p:cNvPr id="9" name="Picture 8" descr="http://study.result.pk/wp-content/uploads/2011/07/National-University-of-Computer-and-Emerging-Sciences-NUCES-300x300.png"/>
          <p:cNvPicPr/>
          <p:nvPr/>
        </p:nvPicPr>
        <p:blipFill>
          <a:blip r:embed="rId4"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r>
              <a:rPr lang="en-US" altLang="en-US" sz="1200" baseline="0" smtClean="0">
                <a:solidFill>
                  <a:schemeClr val="bg2"/>
                </a:solidFill>
                <a:latin typeface="Arial" panose="020B0604020202020204" pitchFamily="34" charset="0"/>
              </a:rPr>
              <a:t>5.</a:t>
            </a:r>
            <a:fld id="{33E9E68F-17B3-4148-9967-2198AC6A92A2}" type="slidenum">
              <a:rPr lang="en-US" altLang="en-US" sz="1200" baseline="0" smtClean="0">
                <a:solidFill>
                  <a:schemeClr val="bg2"/>
                </a:solidFill>
                <a:latin typeface="Arial" panose="020B0604020202020204" pitchFamily="34" charset="0"/>
              </a:rPr>
              <a:pPr/>
              <a:t>10</a:t>
            </a:fld>
            <a:endParaRPr lang="en-US" altLang="en-US" sz="1200" baseline="0" smtClean="0">
              <a:solidFill>
                <a:schemeClr val="bg2"/>
              </a:solidFill>
              <a:latin typeface="Arial" panose="020B0604020202020204" pitchFamily="34" charset="0"/>
            </a:endParaRPr>
          </a:p>
        </p:txBody>
      </p:sp>
      <p:sp>
        <p:nvSpPr>
          <p:cNvPr id="93186"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ctr" eaLnBrk="1" hangingPunct="1"/>
            <a:endParaRPr kumimoji="1" lang="en-US" altLang="en-US" b="0" baseline="0">
              <a:latin typeface="Tahoma" panose="020B0604030504040204" pitchFamily="34" charset="0"/>
            </a:endParaRPr>
          </a:p>
        </p:txBody>
      </p:sp>
      <p:sp>
        <p:nvSpPr>
          <p:cNvPr id="9318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ctr" eaLnBrk="1" hangingPunct="1"/>
            <a:endParaRPr kumimoji="1" lang="en-US" altLang="en-US" b="0" baseline="0">
              <a:latin typeface="Tahoma" panose="020B0604030504040204" pitchFamily="34" charset="0"/>
            </a:endParaRPr>
          </a:p>
        </p:txBody>
      </p:sp>
      <p:sp>
        <p:nvSpPr>
          <p:cNvPr id="93188"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ctr" eaLnBrk="1" hangingPunct="1"/>
            <a:endParaRPr kumimoji="1" lang="en-US" altLang="en-US" b="0" baseline="0">
              <a:latin typeface="Tahoma" panose="020B0604030504040204" pitchFamily="34" charset="0"/>
            </a:endParaRPr>
          </a:p>
        </p:txBody>
      </p:sp>
      <p:sp>
        <p:nvSpPr>
          <p:cNvPr id="9318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ctr" eaLnBrk="1" hangingPunct="1"/>
            <a:endParaRPr kumimoji="1" lang="en-US" altLang="en-US" b="0" baseline="0">
              <a:latin typeface="Tahoma" panose="020B0604030504040204" pitchFamily="34" charset="0"/>
            </a:endParaRPr>
          </a:p>
        </p:txBody>
      </p:sp>
      <p:sp>
        <p:nvSpPr>
          <p:cNvPr id="9319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ctr" eaLnBrk="1" hangingPunct="1"/>
            <a:endParaRPr kumimoji="1" lang="en-US" altLang="en-US" b="0" baseline="0">
              <a:latin typeface="Tahoma" panose="020B0604030504040204" pitchFamily="34" charset="0"/>
            </a:endParaRPr>
          </a:p>
        </p:txBody>
      </p:sp>
      <p:sp>
        <p:nvSpPr>
          <p:cNvPr id="93191"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ctr" eaLnBrk="1" hangingPunct="1"/>
            <a:endParaRPr kumimoji="1" lang="en-US" altLang="en-US" b="0" baseline="0">
              <a:latin typeface="Tahoma" panose="020B0604030504040204" pitchFamily="34" charset="0"/>
            </a:endParaRPr>
          </a:p>
        </p:txBody>
      </p:sp>
      <p:sp>
        <p:nvSpPr>
          <p:cNvPr id="9319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ctr" eaLnBrk="1" hangingPunct="1"/>
            <a:endParaRPr kumimoji="1" lang="en-US" altLang="en-US" b="0" baseline="0">
              <a:latin typeface="Tahoma" panose="020B0604030504040204" pitchFamily="34" charset="0"/>
            </a:endParaRPr>
          </a:p>
        </p:txBody>
      </p:sp>
      <p:sp>
        <p:nvSpPr>
          <p:cNvPr id="93193" name="Rectangle 9"/>
          <p:cNvSpPr>
            <a:spLocks noChangeArrowheads="1"/>
          </p:cNvSpPr>
          <p:nvPr/>
        </p:nvSpPr>
        <p:spPr bwMode="auto">
          <a:xfrm>
            <a:off x="228600" y="1123950"/>
            <a:ext cx="8686800" cy="1800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just"/>
            <a:r>
              <a:rPr lang="en-US" altLang="en-US" sz="2800" i="1" baseline="0"/>
              <a:t>Shannon introduced the concept of a product cipher. A product cipher is a complex cipher combining substitution, permutation, and other components discussed in previous sections.</a:t>
            </a:r>
          </a:p>
        </p:txBody>
      </p:sp>
      <p:sp>
        <p:nvSpPr>
          <p:cNvPr id="93194" name="Text Box 10"/>
          <p:cNvSpPr txBox="1">
            <a:spLocks noChangeArrowheads="1"/>
          </p:cNvSpPr>
          <p:nvPr/>
        </p:nvSpPr>
        <p:spPr bwMode="auto">
          <a:xfrm>
            <a:off x="1143000" y="0"/>
            <a:ext cx="29562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r>
              <a:rPr lang="en-US" altLang="en-US" sz="3200" i="1" baseline="0" dirty="0" smtClean="0">
                <a:solidFill>
                  <a:schemeClr val="hlink"/>
                </a:solidFill>
              </a:rPr>
              <a:t>Product </a:t>
            </a:r>
            <a:r>
              <a:rPr lang="en-US" altLang="en-US" sz="3200" i="1" baseline="0" dirty="0">
                <a:solidFill>
                  <a:schemeClr val="hlink"/>
                </a:solidFill>
              </a:rPr>
              <a:t>Ciphers</a:t>
            </a:r>
          </a:p>
        </p:txBody>
      </p:sp>
    </p:spTree>
    <p:extLst>
      <p:ext uri="{BB962C8B-B14F-4D97-AF65-F5344CB8AC3E}">
        <p14:creationId xmlns:p14="http://schemas.microsoft.com/office/powerpoint/2010/main" val="22402180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r>
              <a:rPr lang="en-US" altLang="en-US" sz="1200" baseline="0" smtClean="0">
                <a:solidFill>
                  <a:schemeClr val="bg2"/>
                </a:solidFill>
                <a:latin typeface="Arial" panose="020B0604020202020204" pitchFamily="34" charset="0"/>
              </a:rPr>
              <a:t>5.</a:t>
            </a:r>
            <a:fld id="{F6F6D978-D05A-457C-B9F7-C7DDEC308A0E}" type="slidenum">
              <a:rPr lang="en-US" altLang="en-US" sz="1200" baseline="0" smtClean="0">
                <a:solidFill>
                  <a:schemeClr val="bg2"/>
                </a:solidFill>
                <a:latin typeface="Arial" panose="020B0604020202020204" pitchFamily="34" charset="0"/>
              </a:rPr>
              <a:pPr/>
              <a:t>11</a:t>
            </a:fld>
            <a:endParaRPr lang="en-US" altLang="en-US" sz="1200" baseline="0" smtClean="0">
              <a:solidFill>
                <a:schemeClr val="bg2"/>
              </a:solidFill>
              <a:latin typeface="Arial" panose="020B0604020202020204" pitchFamily="34" charset="0"/>
            </a:endParaRPr>
          </a:p>
        </p:txBody>
      </p:sp>
      <p:sp>
        <p:nvSpPr>
          <p:cNvPr id="95234"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ctr" eaLnBrk="1" hangingPunct="1"/>
            <a:endParaRPr kumimoji="1" lang="en-US" altLang="en-US" b="0" baseline="0">
              <a:latin typeface="Tahoma" panose="020B0604030504040204" pitchFamily="34" charset="0"/>
            </a:endParaRPr>
          </a:p>
        </p:txBody>
      </p:sp>
      <p:sp>
        <p:nvSpPr>
          <p:cNvPr id="9523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ctr" eaLnBrk="1" hangingPunct="1"/>
            <a:endParaRPr kumimoji="1" lang="en-US" altLang="en-US" b="0" baseline="0">
              <a:latin typeface="Tahoma" panose="020B0604030504040204" pitchFamily="34" charset="0"/>
            </a:endParaRPr>
          </a:p>
        </p:txBody>
      </p:sp>
      <p:sp>
        <p:nvSpPr>
          <p:cNvPr id="95236"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ctr" eaLnBrk="1" hangingPunct="1"/>
            <a:endParaRPr kumimoji="1" lang="en-US" altLang="en-US" b="0" baseline="0">
              <a:latin typeface="Tahoma" panose="020B0604030504040204" pitchFamily="34" charset="0"/>
            </a:endParaRPr>
          </a:p>
        </p:txBody>
      </p:sp>
      <p:sp>
        <p:nvSpPr>
          <p:cNvPr id="9523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ctr" eaLnBrk="1" hangingPunct="1"/>
            <a:endParaRPr kumimoji="1" lang="en-US" altLang="en-US" b="0" baseline="0">
              <a:latin typeface="Tahoma" panose="020B0604030504040204" pitchFamily="34" charset="0"/>
            </a:endParaRPr>
          </a:p>
        </p:txBody>
      </p:sp>
      <p:sp>
        <p:nvSpPr>
          <p:cNvPr id="9523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ctr" eaLnBrk="1" hangingPunct="1"/>
            <a:endParaRPr kumimoji="1" lang="en-US" altLang="en-US" b="0" baseline="0">
              <a:latin typeface="Tahoma" panose="020B0604030504040204" pitchFamily="34" charset="0"/>
            </a:endParaRPr>
          </a:p>
        </p:txBody>
      </p:sp>
      <p:sp>
        <p:nvSpPr>
          <p:cNvPr id="95239"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ctr" eaLnBrk="1" hangingPunct="1"/>
            <a:endParaRPr kumimoji="1" lang="en-US" altLang="en-US" b="0" baseline="0">
              <a:latin typeface="Tahoma" panose="020B0604030504040204" pitchFamily="34" charset="0"/>
            </a:endParaRPr>
          </a:p>
        </p:txBody>
      </p:sp>
      <p:sp>
        <p:nvSpPr>
          <p:cNvPr id="9524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ctr" eaLnBrk="1" hangingPunct="1"/>
            <a:endParaRPr kumimoji="1" lang="en-US" altLang="en-US" b="0" baseline="0">
              <a:latin typeface="Tahoma" panose="020B0604030504040204" pitchFamily="34" charset="0"/>
            </a:endParaRPr>
          </a:p>
        </p:txBody>
      </p:sp>
      <p:sp>
        <p:nvSpPr>
          <p:cNvPr id="95241" name="Rectangle 9"/>
          <p:cNvSpPr>
            <a:spLocks noChangeArrowheads="1"/>
          </p:cNvSpPr>
          <p:nvPr/>
        </p:nvSpPr>
        <p:spPr bwMode="auto">
          <a:xfrm>
            <a:off x="228600" y="1123950"/>
            <a:ext cx="8686800" cy="1373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just"/>
            <a:r>
              <a:rPr lang="en-US" altLang="en-US" sz="2800" i="1" baseline="0">
                <a:solidFill>
                  <a:schemeClr val="folHlink"/>
                </a:solidFill>
              </a:rPr>
              <a:t>Diffusion</a:t>
            </a:r>
          </a:p>
          <a:p>
            <a:pPr algn="just"/>
            <a:r>
              <a:rPr lang="en-US" altLang="en-US" sz="2800" i="1" baseline="0"/>
              <a:t>The idea of diffusion is to hide the relationship between the ciphertext and the plaintext. </a:t>
            </a:r>
          </a:p>
        </p:txBody>
      </p:sp>
      <p:sp>
        <p:nvSpPr>
          <p:cNvPr id="95242" name="Text Box 10"/>
          <p:cNvSpPr txBox="1">
            <a:spLocks noChangeArrowheads="1"/>
          </p:cNvSpPr>
          <p:nvPr/>
        </p:nvSpPr>
        <p:spPr bwMode="auto">
          <a:xfrm>
            <a:off x="1143000" y="0"/>
            <a:ext cx="19623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r>
              <a:rPr lang="en-US" altLang="en-US" sz="3200" i="1" baseline="0" dirty="0" smtClean="0"/>
              <a:t>Continued</a:t>
            </a:r>
            <a:endParaRPr lang="en-US" altLang="en-US" sz="3200" i="1" baseline="0" dirty="0"/>
          </a:p>
        </p:txBody>
      </p:sp>
      <p:sp>
        <p:nvSpPr>
          <p:cNvPr id="95243" name="Rectangle 11"/>
          <p:cNvSpPr>
            <a:spLocks noChangeArrowheads="1"/>
          </p:cNvSpPr>
          <p:nvPr/>
        </p:nvSpPr>
        <p:spPr bwMode="auto">
          <a:xfrm>
            <a:off x="457200" y="3505200"/>
            <a:ext cx="8077200" cy="946150"/>
          </a:xfrm>
          <a:prstGeom prst="rect">
            <a:avLst/>
          </a:prstGeom>
          <a:solidFill>
            <a:srgbClr val="99FF33"/>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ctr"/>
            <a:r>
              <a:rPr lang="en-US" altLang="en-US" sz="2800" baseline="0"/>
              <a:t>Diffusion hides the relationship between the ciphertext and the plaintext.</a:t>
            </a:r>
          </a:p>
        </p:txBody>
      </p:sp>
      <p:grpSp>
        <p:nvGrpSpPr>
          <p:cNvPr id="95244" name="Group 12"/>
          <p:cNvGrpSpPr>
            <a:grpSpLocks/>
          </p:cNvGrpSpPr>
          <p:nvPr/>
        </p:nvGrpSpPr>
        <p:grpSpPr bwMode="auto">
          <a:xfrm>
            <a:off x="457200" y="2819400"/>
            <a:ext cx="1143000" cy="566738"/>
            <a:chOff x="1200" y="1248"/>
            <a:chExt cx="720" cy="357"/>
          </a:xfrm>
        </p:grpSpPr>
        <p:pic>
          <p:nvPicPr>
            <p:cNvPr id="9524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48" name="Text Box 14"/>
            <p:cNvSpPr txBox="1">
              <a:spLocks noChangeArrowheads="1"/>
            </p:cNvSpPr>
            <p:nvPr/>
          </p:nvSpPr>
          <p:spPr bwMode="auto">
            <a:xfrm>
              <a:off x="1284" y="1248"/>
              <a:ext cx="5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r>
                <a:rPr lang="en-US" altLang="en-US" sz="2800" i="1" baseline="0">
                  <a:solidFill>
                    <a:schemeClr val="hlink"/>
                  </a:solidFill>
                </a:rPr>
                <a:t>Note</a:t>
              </a:r>
            </a:p>
          </p:txBody>
        </p:sp>
      </p:grpSp>
      <p:sp>
        <p:nvSpPr>
          <p:cNvPr id="1032207" name="Line 15"/>
          <p:cNvSpPr>
            <a:spLocks noChangeShapeType="1"/>
          </p:cNvSpPr>
          <p:nvPr/>
        </p:nvSpPr>
        <p:spPr bwMode="auto">
          <a:xfrm>
            <a:off x="457200" y="3429000"/>
            <a:ext cx="8153400" cy="0"/>
          </a:xfrm>
          <a:prstGeom prst="line">
            <a:avLst/>
          </a:prstGeom>
          <a:noFill/>
          <a:ln w="76200">
            <a:solidFill>
              <a:srgbClr val="009900"/>
            </a:solidFill>
            <a:round/>
            <a:headEnd/>
            <a:tailEnd/>
          </a:ln>
          <a:effectLst/>
        </p:spPr>
        <p:txBody>
          <a:bodyPr/>
          <a:lstStyle/>
          <a:p>
            <a:pPr>
              <a:defRPr/>
            </a:pPr>
            <a:endParaRPr lang="en-US">
              <a:effectLst>
                <a:outerShdw blurRad="38100" dist="38100" dir="2700000" algn="tl">
                  <a:srgbClr val="000000">
                    <a:alpha val="43137"/>
                  </a:srgbClr>
                </a:outerShdw>
              </a:effectLst>
            </a:endParaRPr>
          </a:p>
        </p:txBody>
      </p:sp>
      <p:sp>
        <p:nvSpPr>
          <p:cNvPr id="1032208" name="Line 16"/>
          <p:cNvSpPr>
            <a:spLocks noChangeShapeType="1"/>
          </p:cNvSpPr>
          <p:nvPr/>
        </p:nvSpPr>
        <p:spPr bwMode="auto">
          <a:xfrm>
            <a:off x="457200" y="4572000"/>
            <a:ext cx="8153400" cy="0"/>
          </a:xfrm>
          <a:prstGeom prst="line">
            <a:avLst/>
          </a:prstGeom>
          <a:noFill/>
          <a:ln w="76200">
            <a:solidFill>
              <a:srgbClr val="009900"/>
            </a:solidFill>
            <a:round/>
            <a:headEnd/>
            <a:tailEnd/>
          </a:ln>
          <a:effectLst/>
        </p:spPr>
        <p:txBody>
          <a:bodyPr/>
          <a:lstStyle/>
          <a:p>
            <a:pPr>
              <a:defRPr/>
            </a:pPr>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640416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r>
              <a:rPr lang="en-US" altLang="en-US" sz="1200" baseline="0" smtClean="0">
                <a:solidFill>
                  <a:schemeClr val="bg2"/>
                </a:solidFill>
                <a:latin typeface="Arial" panose="020B0604020202020204" pitchFamily="34" charset="0"/>
              </a:rPr>
              <a:t>5.</a:t>
            </a:r>
            <a:fld id="{83C8B1EB-A881-4E40-A68C-90B07D42897C}" type="slidenum">
              <a:rPr lang="en-US" altLang="en-US" sz="1200" baseline="0" smtClean="0">
                <a:solidFill>
                  <a:schemeClr val="bg2"/>
                </a:solidFill>
                <a:latin typeface="Arial" panose="020B0604020202020204" pitchFamily="34" charset="0"/>
              </a:rPr>
              <a:pPr/>
              <a:t>12</a:t>
            </a:fld>
            <a:endParaRPr lang="en-US" altLang="en-US" sz="1200" baseline="0" smtClean="0">
              <a:solidFill>
                <a:schemeClr val="bg2"/>
              </a:solidFill>
              <a:latin typeface="Arial" panose="020B0604020202020204" pitchFamily="34" charset="0"/>
            </a:endParaRPr>
          </a:p>
        </p:txBody>
      </p:sp>
      <p:sp>
        <p:nvSpPr>
          <p:cNvPr id="97282"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ctr" eaLnBrk="1" hangingPunct="1"/>
            <a:endParaRPr kumimoji="1" lang="en-US" altLang="en-US" b="0" baseline="0">
              <a:latin typeface="Tahoma" panose="020B0604030504040204" pitchFamily="34" charset="0"/>
            </a:endParaRPr>
          </a:p>
        </p:txBody>
      </p:sp>
      <p:sp>
        <p:nvSpPr>
          <p:cNvPr id="9728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ctr" eaLnBrk="1" hangingPunct="1"/>
            <a:endParaRPr kumimoji="1" lang="en-US" altLang="en-US" b="0" baseline="0">
              <a:latin typeface="Tahoma" panose="020B0604030504040204" pitchFamily="34" charset="0"/>
            </a:endParaRPr>
          </a:p>
        </p:txBody>
      </p:sp>
      <p:sp>
        <p:nvSpPr>
          <p:cNvPr id="97284"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ctr" eaLnBrk="1" hangingPunct="1"/>
            <a:endParaRPr kumimoji="1" lang="en-US" altLang="en-US" b="0" baseline="0">
              <a:latin typeface="Tahoma" panose="020B0604030504040204" pitchFamily="34" charset="0"/>
            </a:endParaRPr>
          </a:p>
        </p:txBody>
      </p:sp>
      <p:sp>
        <p:nvSpPr>
          <p:cNvPr id="9728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ctr" eaLnBrk="1" hangingPunct="1"/>
            <a:endParaRPr kumimoji="1" lang="en-US" altLang="en-US" b="0" baseline="0">
              <a:latin typeface="Tahoma" panose="020B0604030504040204" pitchFamily="34" charset="0"/>
            </a:endParaRPr>
          </a:p>
        </p:txBody>
      </p:sp>
      <p:sp>
        <p:nvSpPr>
          <p:cNvPr id="9728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ctr" eaLnBrk="1" hangingPunct="1"/>
            <a:endParaRPr kumimoji="1" lang="en-US" altLang="en-US" b="0" baseline="0">
              <a:latin typeface="Tahoma" panose="020B0604030504040204" pitchFamily="34" charset="0"/>
            </a:endParaRPr>
          </a:p>
        </p:txBody>
      </p:sp>
      <p:sp>
        <p:nvSpPr>
          <p:cNvPr id="97287"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ctr" eaLnBrk="1" hangingPunct="1"/>
            <a:endParaRPr kumimoji="1" lang="en-US" altLang="en-US" b="0" baseline="0">
              <a:latin typeface="Tahoma" panose="020B0604030504040204" pitchFamily="34" charset="0"/>
            </a:endParaRPr>
          </a:p>
        </p:txBody>
      </p:sp>
      <p:sp>
        <p:nvSpPr>
          <p:cNvPr id="9728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ctr" eaLnBrk="1" hangingPunct="1"/>
            <a:endParaRPr kumimoji="1" lang="en-US" altLang="en-US" b="0" baseline="0">
              <a:latin typeface="Tahoma" panose="020B0604030504040204" pitchFamily="34" charset="0"/>
            </a:endParaRPr>
          </a:p>
        </p:txBody>
      </p:sp>
      <p:sp>
        <p:nvSpPr>
          <p:cNvPr id="97289" name="Rectangle 9"/>
          <p:cNvSpPr>
            <a:spLocks noChangeArrowheads="1"/>
          </p:cNvSpPr>
          <p:nvPr/>
        </p:nvSpPr>
        <p:spPr bwMode="auto">
          <a:xfrm>
            <a:off x="228600" y="1123950"/>
            <a:ext cx="8686800" cy="1373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just"/>
            <a:r>
              <a:rPr lang="en-US" altLang="en-US" sz="2800" i="1" baseline="0">
                <a:solidFill>
                  <a:schemeClr val="folHlink"/>
                </a:solidFill>
              </a:rPr>
              <a:t>Confusion</a:t>
            </a:r>
          </a:p>
          <a:p>
            <a:pPr algn="just"/>
            <a:r>
              <a:rPr lang="en-US" altLang="en-US" sz="2800" i="1" baseline="0"/>
              <a:t>The idea of confusion is to hide the relationship between the ciphertext and the key. </a:t>
            </a:r>
          </a:p>
        </p:txBody>
      </p:sp>
      <p:sp>
        <p:nvSpPr>
          <p:cNvPr id="97290" name="Text Box 10"/>
          <p:cNvSpPr txBox="1">
            <a:spLocks noChangeArrowheads="1"/>
          </p:cNvSpPr>
          <p:nvPr/>
        </p:nvSpPr>
        <p:spPr bwMode="auto">
          <a:xfrm>
            <a:off x="1143000" y="0"/>
            <a:ext cx="19623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r>
              <a:rPr lang="en-US" altLang="en-US" sz="3200" i="1" baseline="0" dirty="0" smtClean="0"/>
              <a:t>Continued</a:t>
            </a:r>
            <a:endParaRPr lang="en-US" altLang="en-US" sz="3200" i="1" baseline="0" dirty="0"/>
          </a:p>
        </p:txBody>
      </p:sp>
      <p:sp>
        <p:nvSpPr>
          <p:cNvPr id="97291" name="Rectangle 11"/>
          <p:cNvSpPr>
            <a:spLocks noChangeArrowheads="1"/>
          </p:cNvSpPr>
          <p:nvPr/>
        </p:nvSpPr>
        <p:spPr bwMode="auto">
          <a:xfrm>
            <a:off x="457200" y="3733800"/>
            <a:ext cx="8077200" cy="946150"/>
          </a:xfrm>
          <a:prstGeom prst="rect">
            <a:avLst/>
          </a:prstGeom>
          <a:solidFill>
            <a:srgbClr val="99FF33"/>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ctr"/>
            <a:r>
              <a:rPr lang="en-US" altLang="en-US" sz="2800" baseline="0"/>
              <a:t>Confusion hides the relationship between the ciphertext and the key.</a:t>
            </a:r>
          </a:p>
        </p:txBody>
      </p:sp>
      <p:grpSp>
        <p:nvGrpSpPr>
          <p:cNvPr id="97292" name="Group 12"/>
          <p:cNvGrpSpPr>
            <a:grpSpLocks/>
          </p:cNvGrpSpPr>
          <p:nvPr/>
        </p:nvGrpSpPr>
        <p:grpSpPr bwMode="auto">
          <a:xfrm>
            <a:off x="457200" y="3048000"/>
            <a:ext cx="1143000" cy="566738"/>
            <a:chOff x="1200" y="1248"/>
            <a:chExt cx="720" cy="357"/>
          </a:xfrm>
        </p:grpSpPr>
        <p:pic>
          <p:nvPicPr>
            <p:cNvPr id="9729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96" name="Text Box 14"/>
            <p:cNvSpPr txBox="1">
              <a:spLocks noChangeArrowheads="1"/>
            </p:cNvSpPr>
            <p:nvPr/>
          </p:nvSpPr>
          <p:spPr bwMode="auto">
            <a:xfrm>
              <a:off x="1284" y="1248"/>
              <a:ext cx="5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r>
                <a:rPr lang="en-US" altLang="en-US" sz="2800" i="1" baseline="0">
                  <a:solidFill>
                    <a:schemeClr val="hlink"/>
                  </a:solidFill>
                </a:rPr>
                <a:t>Note</a:t>
              </a:r>
            </a:p>
          </p:txBody>
        </p:sp>
      </p:grpSp>
      <p:sp>
        <p:nvSpPr>
          <p:cNvPr id="1034255" name="Line 15"/>
          <p:cNvSpPr>
            <a:spLocks noChangeShapeType="1"/>
          </p:cNvSpPr>
          <p:nvPr/>
        </p:nvSpPr>
        <p:spPr bwMode="auto">
          <a:xfrm>
            <a:off x="457200" y="3657600"/>
            <a:ext cx="8153400" cy="0"/>
          </a:xfrm>
          <a:prstGeom prst="line">
            <a:avLst/>
          </a:prstGeom>
          <a:noFill/>
          <a:ln w="76200">
            <a:solidFill>
              <a:srgbClr val="009900"/>
            </a:solidFill>
            <a:round/>
            <a:headEnd/>
            <a:tailEnd/>
          </a:ln>
          <a:effectLst/>
        </p:spPr>
        <p:txBody>
          <a:bodyPr/>
          <a:lstStyle/>
          <a:p>
            <a:pPr>
              <a:defRPr/>
            </a:pPr>
            <a:endParaRPr lang="en-US">
              <a:effectLst>
                <a:outerShdw blurRad="38100" dist="38100" dir="2700000" algn="tl">
                  <a:srgbClr val="000000">
                    <a:alpha val="43137"/>
                  </a:srgbClr>
                </a:outerShdw>
              </a:effectLst>
            </a:endParaRPr>
          </a:p>
        </p:txBody>
      </p:sp>
      <p:sp>
        <p:nvSpPr>
          <p:cNvPr id="1034256" name="Line 16"/>
          <p:cNvSpPr>
            <a:spLocks noChangeShapeType="1"/>
          </p:cNvSpPr>
          <p:nvPr/>
        </p:nvSpPr>
        <p:spPr bwMode="auto">
          <a:xfrm>
            <a:off x="457200" y="4800600"/>
            <a:ext cx="8153400" cy="0"/>
          </a:xfrm>
          <a:prstGeom prst="line">
            <a:avLst/>
          </a:prstGeom>
          <a:noFill/>
          <a:ln w="76200">
            <a:solidFill>
              <a:srgbClr val="009900"/>
            </a:solidFill>
            <a:round/>
            <a:headEnd/>
            <a:tailEnd/>
          </a:ln>
          <a:effectLst/>
        </p:spPr>
        <p:txBody>
          <a:bodyPr/>
          <a:lstStyle/>
          <a:p>
            <a:pPr>
              <a:defRPr/>
            </a:pPr>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41995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r>
              <a:rPr lang="en-US" altLang="en-US" sz="1200" baseline="0" smtClean="0">
                <a:solidFill>
                  <a:schemeClr val="bg2"/>
                </a:solidFill>
                <a:latin typeface="Arial" panose="020B0604020202020204" pitchFamily="34" charset="0"/>
              </a:rPr>
              <a:t>5.</a:t>
            </a:r>
            <a:fld id="{2112BC52-5D88-48EA-B0E7-685A4FFB8867}" type="slidenum">
              <a:rPr lang="en-US" altLang="en-US" sz="1200" baseline="0" smtClean="0">
                <a:solidFill>
                  <a:schemeClr val="bg2"/>
                </a:solidFill>
                <a:latin typeface="Arial" panose="020B0604020202020204" pitchFamily="34" charset="0"/>
              </a:rPr>
              <a:pPr/>
              <a:t>13</a:t>
            </a:fld>
            <a:endParaRPr lang="en-US" altLang="en-US" sz="1200" baseline="0" smtClean="0">
              <a:solidFill>
                <a:schemeClr val="bg2"/>
              </a:solidFill>
              <a:latin typeface="Arial" panose="020B0604020202020204" pitchFamily="34" charset="0"/>
            </a:endParaRPr>
          </a:p>
        </p:txBody>
      </p:sp>
      <p:sp>
        <p:nvSpPr>
          <p:cNvPr id="99330"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ctr" eaLnBrk="1" hangingPunct="1"/>
            <a:endParaRPr kumimoji="1" lang="en-US" altLang="en-US" b="0" baseline="0">
              <a:latin typeface="Tahoma" panose="020B0604030504040204" pitchFamily="34" charset="0"/>
            </a:endParaRPr>
          </a:p>
        </p:txBody>
      </p:sp>
      <p:sp>
        <p:nvSpPr>
          <p:cNvPr id="9933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ctr" eaLnBrk="1" hangingPunct="1"/>
            <a:endParaRPr kumimoji="1" lang="en-US" altLang="en-US" b="0" baseline="0">
              <a:latin typeface="Tahoma" panose="020B0604030504040204" pitchFamily="34" charset="0"/>
            </a:endParaRPr>
          </a:p>
        </p:txBody>
      </p:sp>
      <p:sp>
        <p:nvSpPr>
          <p:cNvPr id="99332"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ctr" eaLnBrk="1" hangingPunct="1"/>
            <a:endParaRPr kumimoji="1" lang="en-US" altLang="en-US" b="0" baseline="0">
              <a:latin typeface="Tahoma" panose="020B0604030504040204" pitchFamily="34" charset="0"/>
            </a:endParaRPr>
          </a:p>
        </p:txBody>
      </p:sp>
      <p:sp>
        <p:nvSpPr>
          <p:cNvPr id="9933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ctr" eaLnBrk="1" hangingPunct="1"/>
            <a:endParaRPr kumimoji="1" lang="en-US" altLang="en-US" b="0" baseline="0">
              <a:latin typeface="Tahoma" panose="020B0604030504040204" pitchFamily="34" charset="0"/>
            </a:endParaRPr>
          </a:p>
        </p:txBody>
      </p:sp>
      <p:sp>
        <p:nvSpPr>
          <p:cNvPr id="9933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ctr" eaLnBrk="1" hangingPunct="1"/>
            <a:endParaRPr kumimoji="1" lang="en-US" altLang="en-US" b="0" baseline="0">
              <a:latin typeface="Tahoma" panose="020B0604030504040204" pitchFamily="34" charset="0"/>
            </a:endParaRPr>
          </a:p>
        </p:txBody>
      </p:sp>
      <p:sp>
        <p:nvSpPr>
          <p:cNvPr id="99335"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ctr" eaLnBrk="1" hangingPunct="1"/>
            <a:endParaRPr kumimoji="1" lang="en-US" altLang="en-US" b="0" baseline="0">
              <a:latin typeface="Tahoma" panose="020B0604030504040204" pitchFamily="34" charset="0"/>
            </a:endParaRPr>
          </a:p>
        </p:txBody>
      </p:sp>
      <p:sp>
        <p:nvSpPr>
          <p:cNvPr id="9933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ctr" eaLnBrk="1" hangingPunct="1"/>
            <a:endParaRPr kumimoji="1" lang="en-US" altLang="en-US" b="0" baseline="0">
              <a:latin typeface="Tahoma" panose="020B0604030504040204" pitchFamily="34" charset="0"/>
            </a:endParaRPr>
          </a:p>
        </p:txBody>
      </p:sp>
      <p:sp>
        <p:nvSpPr>
          <p:cNvPr id="99337" name="Rectangle 9"/>
          <p:cNvSpPr>
            <a:spLocks noChangeArrowheads="1"/>
          </p:cNvSpPr>
          <p:nvPr/>
        </p:nvSpPr>
        <p:spPr bwMode="auto">
          <a:xfrm>
            <a:off x="228600" y="1123950"/>
            <a:ext cx="8686800" cy="1800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pPr algn="just"/>
            <a:r>
              <a:rPr lang="en-US" altLang="en-US" sz="2800" i="1" baseline="0">
                <a:solidFill>
                  <a:schemeClr val="folHlink"/>
                </a:solidFill>
              </a:rPr>
              <a:t>Rounds</a:t>
            </a:r>
          </a:p>
          <a:p>
            <a:pPr algn="just"/>
            <a:r>
              <a:rPr lang="en-US" altLang="en-US" sz="2800" i="1" baseline="0"/>
              <a:t>Diffusion and confusion can be achieved using iterated product ciphers where each iteration is a combination of S-boxes, P-boxes, and other components. </a:t>
            </a:r>
          </a:p>
        </p:txBody>
      </p:sp>
      <p:sp>
        <p:nvSpPr>
          <p:cNvPr id="99338" name="Text Box 10"/>
          <p:cNvSpPr txBox="1">
            <a:spLocks noChangeArrowheads="1"/>
          </p:cNvSpPr>
          <p:nvPr/>
        </p:nvSpPr>
        <p:spPr bwMode="auto">
          <a:xfrm>
            <a:off x="1143000" y="0"/>
            <a:ext cx="19623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baseline="30000">
                <a:solidFill>
                  <a:schemeClr val="tx1"/>
                </a:solidFill>
                <a:latin typeface="Times New Roman" panose="02020603050405020304" pitchFamily="18" charset="0"/>
              </a:defRPr>
            </a:lvl1pPr>
            <a:lvl2pPr marL="742950" indent="-285750">
              <a:defRPr sz="2400" b="1" baseline="30000">
                <a:solidFill>
                  <a:schemeClr val="tx1"/>
                </a:solidFill>
                <a:latin typeface="Times New Roman" panose="02020603050405020304" pitchFamily="18" charset="0"/>
              </a:defRPr>
            </a:lvl2pPr>
            <a:lvl3pPr marL="1143000" indent="-228600">
              <a:defRPr sz="2400" b="1" baseline="30000">
                <a:solidFill>
                  <a:schemeClr val="tx1"/>
                </a:solidFill>
                <a:latin typeface="Times New Roman" panose="02020603050405020304" pitchFamily="18" charset="0"/>
              </a:defRPr>
            </a:lvl3pPr>
            <a:lvl4pPr marL="1600200" indent="-228600">
              <a:defRPr sz="2400" b="1" baseline="30000">
                <a:solidFill>
                  <a:schemeClr val="tx1"/>
                </a:solidFill>
                <a:latin typeface="Times New Roman" panose="02020603050405020304" pitchFamily="18" charset="0"/>
              </a:defRPr>
            </a:lvl4pPr>
            <a:lvl5pPr marL="2057400" indent="-228600">
              <a:defRPr sz="2400" b="1" baseline="30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baseline="30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baseline="30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baseline="30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baseline="30000">
                <a:solidFill>
                  <a:schemeClr val="tx1"/>
                </a:solidFill>
                <a:latin typeface="Times New Roman" panose="02020603050405020304" pitchFamily="18" charset="0"/>
              </a:defRPr>
            </a:lvl9pPr>
          </a:lstStyle>
          <a:p>
            <a:r>
              <a:rPr lang="en-US" altLang="en-US" sz="3200" i="1" baseline="0" dirty="0" smtClean="0"/>
              <a:t>Continued</a:t>
            </a:r>
            <a:endParaRPr lang="en-US" altLang="en-US" sz="3200" i="1" baseline="0" dirty="0"/>
          </a:p>
        </p:txBody>
      </p:sp>
    </p:spTree>
    <p:extLst>
      <p:ext uri="{BB962C8B-B14F-4D97-AF65-F5344CB8AC3E}">
        <p14:creationId xmlns:p14="http://schemas.microsoft.com/office/powerpoint/2010/main" val="39909936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19400"/>
            <a:ext cx="8153400" cy="1143000"/>
          </a:xfrm>
        </p:spPr>
        <p:txBody>
          <a:bodyPr>
            <a:normAutofit/>
          </a:bodyPr>
          <a:lstStyle/>
          <a:p>
            <a:pPr algn="r"/>
            <a:r>
              <a:rPr lang="en-US" u="sng" dirty="0" smtClean="0">
                <a:solidFill>
                  <a:schemeClr val="accent1"/>
                </a:solidFill>
                <a:latin typeface="Times New Roman" pitchFamily="18" charset="0"/>
                <a:cs typeface="Times New Roman" pitchFamily="18" charset="0"/>
              </a:rPr>
              <a:t>Data Encryption Standard (DES)</a:t>
            </a:r>
            <a:endParaRPr lang="en-US" u="sng" dirty="0">
              <a:solidFill>
                <a:schemeClr val="accent1"/>
              </a:solidFill>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r>
              <a:rPr lang="en-US" smtClean="0"/>
              <a:t>FAST-NUCES</a:t>
            </a:r>
            <a:endParaRPr lang="en-US" dirty="0"/>
          </a:p>
        </p:txBody>
      </p:sp>
      <p:pic>
        <p:nvPicPr>
          <p:cNvPr id="6" name="Picture 5"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200">
                <a:solidFill>
                  <a:schemeClr val="bg2"/>
                </a:solidFill>
              </a:rPr>
              <a:t>6.</a:t>
            </a:r>
            <a:fld id="{6106206D-120F-4F01-93E5-C2B382692904}" type="slidenum">
              <a:rPr lang="en-US" altLang="en-US" sz="1200">
                <a:solidFill>
                  <a:schemeClr val="bg2"/>
                </a:solidFill>
              </a:rPr>
              <a:pPr/>
              <a:t>15</a:t>
            </a:fld>
            <a:endParaRPr lang="en-US" altLang="en-US" sz="1200">
              <a:solidFill>
                <a:schemeClr val="bg2"/>
              </a:solidFill>
            </a:endParaRPr>
          </a:p>
        </p:txBody>
      </p:sp>
      <p:sp>
        <p:nvSpPr>
          <p:cNvPr id="17410" name="Rectangle 2"/>
          <p:cNvSpPr>
            <a:spLocks noChangeArrowheads="1"/>
          </p:cNvSpPr>
          <p:nvPr/>
        </p:nvSpPr>
        <p:spPr bwMode="auto">
          <a:xfrm>
            <a:off x="1219200" y="512763"/>
            <a:ext cx="2209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a:solidFill>
                  <a:schemeClr val="hlink"/>
                </a:solidFill>
                <a:latin typeface="Times New Roman" panose="02020603050405020304" pitchFamily="18" charset="0"/>
              </a:rPr>
              <a:t>Objectives</a:t>
            </a:r>
          </a:p>
        </p:txBody>
      </p:sp>
      <p:sp>
        <p:nvSpPr>
          <p:cNvPr id="17411" name="Rectangle 3"/>
          <p:cNvSpPr>
            <a:spLocks noChangeArrowheads="1"/>
          </p:cNvSpPr>
          <p:nvPr/>
        </p:nvSpPr>
        <p:spPr bwMode="auto">
          <a:xfrm>
            <a:off x="381000" y="1504950"/>
            <a:ext cx="8534400" cy="3862388"/>
          </a:xfrm>
          <a:prstGeom prst="rect">
            <a:avLst/>
          </a:prstGeom>
          <a:solidFill>
            <a:schemeClr val="bg1"/>
          </a:solidFill>
          <a:ln w="9525">
            <a:solidFill>
              <a:schemeClr val="bg1"/>
            </a:solidFill>
            <a:miter lim="800000"/>
            <a:headEnd/>
            <a:tailEnd/>
          </a:ln>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spcAft>
                <a:spcPct val="95000"/>
              </a:spcAft>
            </a:pPr>
            <a:r>
              <a:rPr lang="en-US" altLang="en-US" sz="2800">
                <a:latin typeface="Times New Roman" panose="02020603050405020304" pitchFamily="18" charset="0"/>
              </a:rPr>
              <a:t>❏ To review a short history of DES</a:t>
            </a:r>
          </a:p>
          <a:p>
            <a:pPr>
              <a:spcAft>
                <a:spcPct val="95000"/>
              </a:spcAft>
            </a:pPr>
            <a:r>
              <a:rPr lang="en-US" altLang="en-US" sz="2800">
                <a:latin typeface="Times New Roman" panose="02020603050405020304" pitchFamily="18" charset="0"/>
              </a:rPr>
              <a:t>❏ To define the basic structure of DES</a:t>
            </a:r>
          </a:p>
          <a:p>
            <a:pPr>
              <a:spcAft>
                <a:spcPct val="95000"/>
              </a:spcAft>
            </a:pPr>
            <a:r>
              <a:rPr lang="en-US" altLang="en-US" sz="2800">
                <a:latin typeface="Times New Roman" panose="02020603050405020304" pitchFamily="18" charset="0"/>
              </a:rPr>
              <a:t>❏ To describe the details of building elements of DES</a:t>
            </a:r>
          </a:p>
          <a:p>
            <a:pPr>
              <a:spcAft>
                <a:spcPct val="95000"/>
              </a:spcAft>
            </a:pPr>
            <a:r>
              <a:rPr lang="en-US" altLang="en-US" sz="2800">
                <a:latin typeface="Times New Roman" panose="02020603050405020304" pitchFamily="18" charset="0"/>
              </a:rPr>
              <a:t>❏ To describe the round keys generation process</a:t>
            </a:r>
          </a:p>
          <a:p>
            <a:pPr>
              <a:spcAft>
                <a:spcPct val="95000"/>
              </a:spcAft>
            </a:pPr>
            <a:r>
              <a:rPr lang="en-US" altLang="en-US" sz="2800">
                <a:latin typeface="Times New Roman" panose="02020603050405020304" pitchFamily="18" charset="0"/>
              </a:rPr>
              <a:t>❏ To analyze DES</a:t>
            </a:r>
          </a:p>
        </p:txBody>
      </p:sp>
      <p:sp>
        <p:nvSpPr>
          <p:cNvPr id="17412" name="Rectangle 4"/>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7413" name="Rectangle 5"/>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7414" name="Rectangle 6"/>
          <p:cNvSpPr>
            <a:spLocks noChangeArrowheads="1"/>
          </p:cNvSpPr>
          <p:nvPr/>
        </p:nvSpPr>
        <p:spPr bwMode="auto">
          <a:xfrm>
            <a:off x="1068388" y="49213"/>
            <a:ext cx="18437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dirty="0">
                <a:solidFill>
                  <a:schemeClr val="tx2"/>
                </a:solidFill>
              </a:rPr>
              <a:t>Chapter </a:t>
            </a:r>
            <a:r>
              <a:rPr lang="en-US" altLang="en-US" sz="2800" dirty="0" smtClean="0">
                <a:solidFill>
                  <a:schemeClr val="tx2"/>
                </a:solidFill>
              </a:rPr>
              <a:t>4</a:t>
            </a:r>
            <a:endParaRPr lang="en-US" altLang="en-US" sz="2800" dirty="0">
              <a:solidFill>
                <a:schemeClr val="tx2"/>
              </a:solidFill>
            </a:endParaRPr>
          </a:p>
        </p:txBody>
      </p:sp>
      <p:sp>
        <p:nvSpPr>
          <p:cNvPr id="17415"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7416" name="Rectangle 8"/>
          <p:cNvSpPr>
            <a:spLocks noChangeArrowheads="1"/>
          </p:cNvSpPr>
          <p:nvPr/>
        </p:nvSpPr>
        <p:spPr bwMode="ltGray">
          <a:xfrm>
            <a:off x="447675" y="533400"/>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7417" name="Rectangle 9"/>
          <p:cNvSpPr>
            <a:spLocks noChangeArrowheads="1"/>
          </p:cNvSpPr>
          <p:nvPr/>
        </p:nvSpPr>
        <p:spPr bwMode="ltGray">
          <a:xfrm>
            <a:off x="838200" y="533400"/>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7418" name="Rectangle 10"/>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17419" name="Rectangle 11"/>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Tree>
    <p:extLst>
      <p:ext uri="{BB962C8B-B14F-4D97-AF65-F5344CB8AC3E}">
        <p14:creationId xmlns:p14="http://schemas.microsoft.com/office/powerpoint/2010/main" val="27732922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7"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200">
                <a:solidFill>
                  <a:schemeClr val="bg2"/>
                </a:solidFill>
              </a:rPr>
              <a:t>6.</a:t>
            </a:r>
            <a:fld id="{B745EA27-AA37-4CFE-B126-D65182E69758}" type="slidenum">
              <a:rPr lang="en-US" altLang="en-US" sz="1200">
                <a:solidFill>
                  <a:schemeClr val="bg2"/>
                </a:solidFill>
              </a:rPr>
              <a:pPr/>
              <a:t>16</a:t>
            </a:fld>
            <a:endParaRPr lang="en-US" altLang="en-US" sz="1200">
              <a:solidFill>
                <a:schemeClr val="bg2"/>
              </a:solidFill>
            </a:endParaRPr>
          </a:p>
        </p:txBody>
      </p:sp>
      <p:sp>
        <p:nvSpPr>
          <p:cNvPr id="924674" name="Rectangle 2"/>
          <p:cNvSpPr>
            <a:spLocks noChangeArrowheads="1"/>
          </p:cNvSpPr>
          <p:nvPr/>
        </p:nvSpPr>
        <p:spPr bwMode="auto">
          <a:xfrm>
            <a:off x="0" y="0"/>
            <a:ext cx="9144000" cy="990600"/>
          </a:xfrm>
          <a:prstGeom prst="rect">
            <a:avLst/>
          </a:prstGeom>
          <a:solidFill>
            <a:srgbClr val="33CCFF"/>
          </a:solidFill>
          <a:ln w="9525">
            <a:solidFill>
              <a:schemeClr val="tx1"/>
            </a:solidFill>
            <a:miter lim="800000"/>
            <a:headEnd/>
            <a:tailEnd/>
          </a:ln>
          <a:effectLst/>
        </p:spPr>
        <p:txBody>
          <a:bodyPr wrap="none" anchor="ctr"/>
          <a:lstStyle/>
          <a:p>
            <a:pPr algn="ctr">
              <a:defRPr/>
            </a:pPr>
            <a:endParaRPr lang="en-US">
              <a:effectLst>
                <a:outerShdw blurRad="38100" dist="38100" dir="2700000" algn="tl">
                  <a:srgbClr val="FFFFFF"/>
                </a:outerShdw>
              </a:effectLst>
              <a:latin typeface="Times New Roman" pitchFamily="18" charset="0"/>
            </a:endParaRPr>
          </a:p>
        </p:txBody>
      </p:sp>
      <p:sp>
        <p:nvSpPr>
          <p:cNvPr id="924675" name="Text Box 3"/>
          <p:cNvSpPr txBox="1">
            <a:spLocks noChangeArrowheads="1"/>
          </p:cNvSpPr>
          <p:nvPr/>
        </p:nvSpPr>
        <p:spPr bwMode="auto">
          <a:xfrm>
            <a:off x="228600" y="228600"/>
            <a:ext cx="2101857" cy="369332"/>
          </a:xfrm>
          <a:prstGeom prst="rect">
            <a:avLst/>
          </a:prstGeom>
          <a:noFill/>
          <a:ln w="9525">
            <a:noFill/>
            <a:miter lim="800000"/>
            <a:headEnd/>
            <a:tailEnd/>
          </a:ln>
          <a:effectLst/>
        </p:spPr>
        <p:txBody>
          <a:bodyPr wrap="none">
            <a:spAutoFit/>
          </a:bodyPr>
          <a:lstStyle/>
          <a:p>
            <a:pPr>
              <a:defRPr/>
            </a:pPr>
            <a:r>
              <a:rPr lang="en-US" dirty="0" smtClean="0">
                <a:effectLst>
                  <a:outerShdw blurRad="38100" dist="38100" dir="2700000" algn="tl">
                    <a:srgbClr val="C0C0C0"/>
                  </a:outerShdw>
                </a:effectLst>
                <a:latin typeface="Times" pitchFamily="18" charset="0"/>
              </a:rPr>
              <a:t>   </a:t>
            </a:r>
            <a:r>
              <a:rPr lang="en-US" dirty="0">
                <a:effectLst>
                  <a:outerShdw blurRad="38100" dist="38100" dir="2700000" algn="tl">
                    <a:srgbClr val="C0C0C0"/>
                  </a:outerShdw>
                </a:effectLst>
                <a:latin typeface="Times" pitchFamily="18" charset="0"/>
              </a:rPr>
              <a:t>INTRODUCTION</a:t>
            </a:r>
          </a:p>
        </p:txBody>
      </p:sp>
      <p:sp>
        <p:nvSpPr>
          <p:cNvPr id="19460" name="Text Box 4"/>
          <p:cNvSpPr txBox="1">
            <a:spLocks noChangeArrowheads="1"/>
          </p:cNvSpPr>
          <p:nvPr/>
        </p:nvSpPr>
        <p:spPr bwMode="auto">
          <a:xfrm>
            <a:off x="8229600" y="6400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endParaRPr lang="en-US" altLang="en-US" sz="1800">
              <a:latin typeface="Times New Roman" panose="02020603050405020304" pitchFamily="18" charset="0"/>
            </a:endParaRPr>
          </a:p>
        </p:txBody>
      </p:sp>
      <p:sp>
        <p:nvSpPr>
          <p:cNvPr id="924677" name="Rectangle 5"/>
          <p:cNvSpPr>
            <a:spLocks noChangeArrowheads="1"/>
          </p:cNvSpPr>
          <p:nvPr/>
        </p:nvSpPr>
        <p:spPr bwMode="auto">
          <a:xfrm>
            <a:off x="304800" y="1371600"/>
            <a:ext cx="8229600" cy="1373188"/>
          </a:xfrm>
          <a:prstGeom prst="rect">
            <a:avLst/>
          </a:prstGeom>
          <a:noFill/>
          <a:ln w="9525">
            <a:noFill/>
            <a:miter lim="800000"/>
            <a:headEnd/>
            <a:tailEnd/>
          </a:ln>
          <a:effectLst/>
        </p:spPr>
        <p:txBody>
          <a:bodyPr anchor="ctr">
            <a:spAutoFit/>
          </a:bodyPr>
          <a:lstStyle/>
          <a:p>
            <a:pPr algn="just" eaLnBrk="1" hangingPunct="1">
              <a:defRPr/>
            </a:pPr>
            <a:r>
              <a:rPr lang="en-US" sz="2800" i="1">
                <a:effectLst>
                  <a:outerShdw blurRad="38100" dist="38100" dir="2700000" algn="tl">
                    <a:srgbClr val="C0C0C0"/>
                  </a:outerShdw>
                </a:effectLst>
                <a:latin typeface="Times New Roman" pitchFamily="18" charset="0"/>
              </a:rPr>
              <a:t>The Data Encryption Standard (DES) is a symmetric-key block cipher published by the National Institute of Standards and Technology (NIST).</a:t>
            </a:r>
          </a:p>
        </p:txBody>
      </p:sp>
      <p:sp>
        <p:nvSpPr>
          <p:cNvPr id="19462" name="Rectangle 6"/>
          <p:cNvSpPr>
            <a:spLocks noChangeArrowheads="1"/>
          </p:cNvSpPr>
          <p:nvPr/>
        </p:nvSpPr>
        <p:spPr bwMode="auto">
          <a:xfrm>
            <a:off x="152400" y="4772025"/>
            <a:ext cx="6705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buClr>
                <a:schemeClr val="tx1"/>
              </a:buClr>
              <a:buSzPct val="117000"/>
              <a:buFont typeface="Wingdings" panose="05000000000000000000" pitchFamily="2" charset="2"/>
              <a:buNone/>
            </a:pPr>
            <a:r>
              <a:rPr lang="en-US" altLang="en-US" sz="2400" dirty="0" smtClean="0">
                <a:solidFill>
                  <a:srgbClr val="0033CC"/>
                </a:solidFill>
                <a:latin typeface="Times New Roman" panose="02020603050405020304" pitchFamily="18" charset="0"/>
              </a:rPr>
              <a:t>1) History </a:t>
            </a:r>
            <a:r>
              <a:rPr lang="fr-FR" altLang="en-US" sz="2400" dirty="0">
                <a:solidFill>
                  <a:srgbClr val="0033CC"/>
                </a:solidFill>
                <a:latin typeface="Times New Roman" panose="02020603050405020304" pitchFamily="18" charset="0"/>
              </a:rPr>
              <a:t/>
            </a:r>
            <a:br>
              <a:rPr lang="fr-FR" altLang="en-US" sz="2400" dirty="0">
                <a:solidFill>
                  <a:srgbClr val="0033CC"/>
                </a:solidFill>
                <a:latin typeface="Times New Roman" panose="02020603050405020304" pitchFamily="18" charset="0"/>
              </a:rPr>
            </a:br>
            <a:r>
              <a:rPr lang="fr-FR" altLang="en-US" sz="2400" dirty="0" smtClean="0">
                <a:solidFill>
                  <a:srgbClr val="0033CC"/>
                </a:solidFill>
                <a:latin typeface="Times New Roman" panose="02020603050405020304" pitchFamily="18" charset="0"/>
              </a:rPr>
              <a:t>2) </a:t>
            </a:r>
            <a:r>
              <a:rPr lang="fr-FR" altLang="en-US" sz="2400" dirty="0" err="1" smtClean="0">
                <a:solidFill>
                  <a:srgbClr val="0033CC"/>
                </a:solidFill>
                <a:latin typeface="Times New Roman" panose="02020603050405020304" pitchFamily="18" charset="0"/>
              </a:rPr>
              <a:t>Overview</a:t>
            </a:r>
            <a:endParaRPr lang="en-US" altLang="en-US" sz="2400" dirty="0">
              <a:solidFill>
                <a:srgbClr val="0033CC"/>
              </a:solidFill>
              <a:latin typeface="Times New Roman" panose="02020603050405020304" pitchFamily="18" charset="0"/>
            </a:endParaRPr>
          </a:p>
        </p:txBody>
      </p:sp>
      <p:sp>
        <p:nvSpPr>
          <p:cNvPr id="924679" name="Text Box 7"/>
          <p:cNvSpPr txBox="1">
            <a:spLocks noChangeArrowheads="1"/>
          </p:cNvSpPr>
          <p:nvPr/>
        </p:nvSpPr>
        <p:spPr bwMode="auto">
          <a:xfrm>
            <a:off x="165100" y="4295775"/>
            <a:ext cx="4862513" cy="519113"/>
          </a:xfrm>
          <a:prstGeom prst="rect">
            <a:avLst/>
          </a:prstGeom>
          <a:noFill/>
          <a:ln w="76200" algn="ctr">
            <a:noFill/>
            <a:miter lim="800000"/>
            <a:headEnd/>
            <a:tailEnd/>
          </a:ln>
          <a:effectLst/>
        </p:spPr>
        <p:txBody>
          <a:bodyPr wrap="none">
            <a:spAutoFit/>
          </a:bodyPr>
          <a:lstStyle/>
          <a:p>
            <a:pPr algn="ctr">
              <a:defRPr/>
            </a:pPr>
            <a:r>
              <a:rPr lang="en-US" sz="2800" i="1" u="sng">
                <a:solidFill>
                  <a:schemeClr val="hlink"/>
                </a:solidFill>
                <a:effectLst>
                  <a:outerShdw blurRad="38100" dist="38100" dir="2700000" algn="tl">
                    <a:srgbClr val="C0C0C0"/>
                  </a:outerShdw>
                </a:effectLst>
                <a:latin typeface="Times New Roman" pitchFamily="18" charset="0"/>
              </a:rPr>
              <a:t>Topics discussed in this section:</a:t>
            </a:r>
          </a:p>
        </p:txBody>
      </p:sp>
    </p:spTree>
    <p:extLst>
      <p:ext uri="{BB962C8B-B14F-4D97-AF65-F5344CB8AC3E}">
        <p14:creationId xmlns:p14="http://schemas.microsoft.com/office/powerpoint/2010/main" val="13907034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200">
                <a:solidFill>
                  <a:schemeClr val="bg2"/>
                </a:solidFill>
              </a:rPr>
              <a:t>6.</a:t>
            </a:r>
            <a:fld id="{5D7710F3-6F7B-4F61-8E1A-2058E550068F}" type="slidenum">
              <a:rPr lang="en-US" altLang="en-US" sz="1200">
                <a:solidFill>
                  <a:schemeClr val="bg2"/>
                </a:solidFill>
              </a:rPr>
              <a:pPr/>
              <a:t>17</a:t>
            </a:fld>
            <a:endParaRPr lang="en-US" altLang="en-US" sz="1200">
              <a:solidFill>
                <a:schemeClr val="bg2"/>
              </a:solidFill>
            </a:endParaRPr>
          </a:p>
        </p:txBody>
      </p:sp>
      <p:sp>
        <p:nvSpPr>
          <p:cNvPr id="21506"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150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1508"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150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151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1511"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151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1513" name="Rectangle 9"/>
          <p:cNvSpPr>
            <a:spLocks noChangeArrowheads="1"/>
          </p:cNvSpPr>
          <p:nvPr/>
        </p:nvSpPr>
        <p:spPr bwMode="auto">
          <a:xfrm>
            <a:off x="228600" y="1123950"/>
            <a:ext cx="8686800" cy="2654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In 1973, NIST published a request for proposals for a national symmetric-key cryptosystem. A proposal from IBM, a modification of a project called Lucifer, was accepted as DES. DES was published in the Federal Register in March 1975 as a draft of the Federal Information Processing Standard (FIPS).</a:t>
            </a:r>
          </a:p>
        </p:txBody>
      </p:sp>
      <p:sp>
        <p:nvSpPr>
          <p:cNvPr id="21514" name="Text Box 10"/>
          <p:cNvSpPr txBox="1">
            <a:spLocks noChangeArrowheads="1"/>
          </p:cNvSpPr>
          <p:nvPr/>
        </p:nvSpPr>
        <p:spPr bwMode="auto">
          <a:xfrm>
            <a:off x="1143000" y="0"/>
            <a:ext cx="185018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solidFill>
                  <a:schemeClr val="hlink"/>
                </a:solidFill>
                <a:latin typeface="Times New Roman" panose="02020603050405020304" pitchFamily="18" charset="0"/>
              </a:rPr>
              <a:t>1  </a:t>
            </a:r>
            <a:r>
              <a:rPr lang="en-US" altLang="en-US" i="1" dirty="0">
                <a:solidFill>
                  <a:schemeClr val="hlink"/>
                </a:solidFill>
                <a:latin typeface="Times New Roman" panose="02020603050405020304" pitchFamily="18" charset="0"/>
              </a:rPr>
              <a:t>History</a:t>
            </a:r>
          </a:p>
        </p:txBody>
      </p:sp>
    </p:spTree>
    <p:extLst>
      <p:ext uri="{BB962C8B-B14F-4D97-AF65-F5344CB8AC3E}">
        <p14:creationId xmlns:p14="http://schemas.microsoft.com/office/powerpoint/2010/main" val="19866749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r>
              <a:rPr lang="en-US" sz="3600" dirty="0" smtClean="0">
                <a:solidFill>
                  <a:schemeClr val="tx1"/>
                </a:solidFill>
                <a:latin typeface="Times New Roman" pitchFamily="18" charset="0"/>
                <a:cs typeface="Times New Roman" pitchFamily="18" charset="0"/>
              </a:rPr>
              <a:t>The Data Encryption Standard (DES)</a:t>
            </a:r>
            <a:endParaRPr lang="en-US" sz="36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092200"/>
            <a:ext cx="8229600" cy="5003800"/>
          </a:xfrm>
        </p:spPr>
        <p:txBody>
          <a:bodyPr>
            <a:normAutofit/>
          </a:bodyPr>
          <a:lstStyle/>
          <a:p>
            <a:r>
              <a:rPr lang="en-US" dirty="0" smtClean="0">
                <a:latin typeface="Times New Roman" pitchFamily="18" charset="0"/>
                <a:cs typeface="Times New Roman" pitchFamily="18" charset="0"/>
              </a:rPr>
              <a:t>Early 1970s:  Horst </a:t>
            </a:r>
            <a:r>
              <a:rPr lang="en-US" dirty="0" err="1" smtClean="0">
                <a:latin typeface="Times New Roman" pitchFamily="18" charset="0"/>
                <a:cs typeface="Times New Roman" pitchFamily="18" charset="0"/>
              </a:rPr>
              <a:t>Feistel</a:t>
            </a:r>
            <a:r>
              <a:rPr lang="en-US" dirty="0" smtClean="0">
                <a:latin typeface="Times New Roman" pitchFamily="18" charset="0"/>
                <a:cs typeface="Times New Roman" pitchFamily="18" charset="0"/>
              </a:rPr>
              <a:t> designs Lucifer at IBM</a:t>
            </a:r>
          </a:p>
          <a:p>
            <a:pPr lvl="1"/>
            <a:r>
              <a:rPr lang="en-US" dirty="0" smtClean="0">
                <a:latin typeface="Times New Roman" pitchFamily="18" charset="0"/>
                <a:cs typeface="Times New Roman" pitchFamily="18" charset="0"/>
              </a:rPr>
              <a:t>key-</a:t>
            </a:r>
            <a:r>
              <a:rPr lang="en-US" dirty="0" err="1" smtClean="0">
                <a:latin typeface="Times New Roman" pitchFamily="18" charset="0"/>
                <a:cs typeface="Times New Roman" pitchFamily="18" charset="0"/>
              </a:rPr>
              <a:t>len</a:t>
            </a:r>
            <a:r>
              <a:rPr lang="en-US" dirty="0" smtClean="0">
                <a:latin typeface="Times New Roman" pitchFamily="18" charset="0"/>
                <a:cs typeface="Times New Roman" pitchFamily="18" charset="0"/>
              </a:rPr>
              <a:t> = 128 bits  ;   block-</a:t>
            </a:r>
            <a:r>
              <a:rPr lang="en-US" dirty="0" err="1" smtClean="0">
                <a:latin typeface="Times New Roman" pitchFamily="18" charset="0"/>
                <a:cs typeface="Times New Roman" pitchFamily="18" charset="0"/>
              </a:rPr>
              <a:t>len</a:t>
            </a:r>
            <a:r>
              <a:rPr lang="en-US" dirty="0" smtClean="0">
                <a:latin typeface="Times New Roman" pitchFamily="18" charset="0"/>
                <a:cs typeface="Times New Roman" pitchFamily="18" charset="0"/>
              </a:rPr>
              <a:t> = 128 bits</a:t>
            </a:r>
          </a:p>
          <a:p>
            <a:pPr>
              <a:spcBef>
                <a:spcPts val="1176"/>
              </a:spcBef>
            </a:pPr>
            <a:r>
              <a:rPr lang="en-US" dirty="0" smtClean="0">
                <a:latin typeface="Times New Roman" pitchFamily="18" charset="0"/>
                <a:cs typeface="Times New Roman" pitchFamily="18" charset="0"/>
              </a:rPr>
              <a:t>1973:  National Bureau of Standards (NBS) asks for block cipher proposals</a:t>
            </a:r>
          </a:p>
          <a:p>
            <a:pPr lvl="1">
              <a:spcBef>
                <a:spcPts val="1176"/>
              </a:spcBef>
            </a:pPr>
            <a:r>
              <a:rPr lang="en-US" dirty="0" smtClean="0">
                <a:latin typeface="Times New Roman" pitchFamily="18" charset="0"/>
                <a:cs typeface="Times New Roman" pitchFamily="18" charset="0"/>
              </a:rPr>
              <a:t>IBM submits variant of Lucifer.</a:t>
            </a:r>
          </a:p>
          <a:p>
            <a:pPr>
              <a:spcBef>
                <a:spcPts val="624"/>
              </a:spcBef>
            </a:pPr>
            <a:r>
              <a:rPr lang="en-US" dirty="0" smtClean="0">
                <a:latin typeface="Times New Roman" pitchFamily="18" charset="0"/>
                <a:cs typeface="Times New Roman" pitchFamily="18" charset="0"/>
              </a:rPr>
              <a:t>1976:  NBS adopts DES as a federal standard</a:t>
            </a:r>
          </a:p>
          <a:p>
            <a:pPr lvl="1">
              <a:spcBef>
                <a:spcPts val="624"/>
              </a:spcBef>
            </a:pPr>
            <a:r>
              <a:rPr lang="en-US" dirty="0" smtClean="0">
                <a:latin typeface="Times New Roman" pitchFamily="18" charset="0"/>
                <a:cs typeface="Times New Roman" pitchFamily="18" charset="0"/>
              </a:rPr>
              <a:t>key-</a:t>
            </a:r>
            <a:r>
              <a:rPr lang="en-US" dirty="0" err="1" smtClean="0">
                <a:latin typeface="Times New Roman" pitchFamily="18" charset="0"/>
                <a:cs typeface="Times New Roman" pitchFamily="18" charset="0"/>
              </a:rPr>
              <a:t>len</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56 </a:t>
            </a:r>
            <a:r>
              <a:rPr lang="en-US" dirty="0">
                <a:latin typeface="Times New Roman" pitchFamily="18" charset="0"/>
                <a:cs typeface="Times New Roman" pitchFamily="18" charset="0"/>
              </a:rPr>
              <a:t>bits  ;   block-</a:t>
            </a:r>
            <a:r>
              <a:rPr lang="en-US" dirty="0" err="1">
                <a:latin typeface="Times New Roman" pitchFamily="18" charset="0"/>
                <a:cs typeface="Times New Roman" pitchFamily="18" charset="0"/>
              </a:rPr>
              <a:t>len</a:t>
            </a:r>
            <a:r>
              <a:rPr lang="en-US" dirty="0">
                <a:latin typeface="Times New Roman" pitchFamily="18" charset="0"/>
                <a:cs typeface="Times New Roman" pitchFamily="18" charset="0"/>
              </a:rPr>
              <a:t> = </a:t>
            </a:r>
            <a:r>
              <a:rPr lang="en-US" dirty="0" smtClean="0">
                <a:latin typeface="Times New Roman" pitchFamily="18" charset="0"/>
                <a:cs typeface="Times New Roman" pitchFamily="18" charset="0"/>
              </a:rPr>
              <a:t>64 bits</a:t>
            </a:r>
          </a:p>
          <a:p>
            <a:r>
              <a:rPr lang="en-US" dirty="0" smtClean="0">
                <a:latin typeface="Times New Roman" pitchFamily="18" charset="0"/>
                <a:cs typeface="Times New Roman" pitchFamily="18" charset="0"/>
              </a:rPr>
              <a:t>Every 5</a:t>
            </a:r>
            <a:r>
              <a:rPr lang="en-US" i="1" dirty="0" smtClean="0">
                <a:latin typeface="Times New Roman" pitchFamily="18" charset="0"/>
                <a:cs typeface="Times New Roman" pitchFamily="18" charset="0"/>
              </a:rPr>
              <a:t> years:</a:t>
            </a:r>
          </a:p>
          <a:p>
            <a:pPr lvl="1"/>
            <a:r>
              <a:rPr lang="en-US" dirty="0" smtClean="0">
                <a:latin typeface="Times New Roman" pitchFamily="18" charset="0"/>
                <a:cs typeface="Times New Roman" pitchFamily="18" charset="0"/>
              </a:rPr>
              <a:t>DES review for decision about further usage</a:t>
            </a:r>
          </a:p>
          <a:p>
            <a:pPr lvl="1"/>
            <a:r>
              <a:rPr lang="en-US" dirty="0" smtClean="0">
                <a:latin typeface="Times New Roman" pitchFamily="18" charset="0"/>
                <a:cs typeface="Times New Roman" pitchFamily="18" charset="0"/>
              </a:rPr>
              <a:t> Result: Until now, no modifications were made</a:t>
            </a:r>
          </a:p>
          <a:p>
            <a:pPr marL="0" indent="0">
              <a:buNone/>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FAST-NUCES</a:t>
            </a:r>
            <a:endParaRPr lang="en-US"/>
          </a:p>
        </p:txBody>
      </p:sp>
      <p:pic>
        <p:nvPicPr>
          <p:cNvPr id="5" name="Picture 4"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30744916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7772400" cy="715962"/>
          </a:xfrm>
        </p:spPr>
        <p:txBody>
          <a:bodyPr>
            <a:normAutofit fontScale="90000"/>
          </a:bodyPr>
          <a:lstStyle/>
          <a:p>
            <a:r>
              <a:rPr lang="en-US" dirty="0" smtClean="0">
                <a:solidFill>
                  <a:schemeClr val="tx1"/>
                </a:solidFill>
                <a:latin typeface="Times New Roman" pitchFamily="18" charset="0"/>
                <a:cs typeface="Times New Roman" pitchFamily="18" charset="0"/>
              </a:rPr>
              <a:t>The Data Encryption Standard (DES)</a:t>
            </a:r>
            <a:endParaRPr lang="en-US" dirty="0">
              <a:solidFill>
                <a:schemeClr val="tx1"/>
              </a:solidFill>
            </a:endParaRPr>
          </a:p>
        </p:txBody>
      </p:sp>
      <p:sp>
        <p:nvSpPr>
          <p:cNvPr id="3" name="Footer Placeholder 2"/>
          <p:cNvSpPr>
            <a:spLocks noGrp="1"/>
          </p:cNvSpPr>
          <p:nvPr>
            <p:ph type="ftr" sz="quarter" idx="11"/>
          </p:nvPr>
        </p:nvSpPr>
        <p:spPr/>
        <p:txBody>
          <a:bodyPr/>
          <a:lstStyle/>
          <a:p>
            <a:r>
              <a:rPr lang="en-US" dirty="0" smtClean="0"/>
              <a:t>FAST-NUCES</a:t>
            </a:r>
            <a:endParaRPr lang="en-US" dirty="0"/>
          </a:p>
        </p:txBody>
      </p:sp>
      <p:sp>
        <p:nvSpPr>
          <p:cNvPr id="4" name="Content Placeholder 3"/>
          <p:cNvSpPr>
            <a:spLocks noGrp="1"/>
          </p:cNvSpPr>
          <p:nvPr>
            <p:ph sz="quarter" idx="1"/>
          </p:nvPr>
        </p:nvSpPr>
        <p:spPr/>
        <p:txBody>
          <a:bodyPr/>
          <a:lstStyle/>
          <a:p>
            <a:r>
              <a:rPr lang="en-US" dirty="0" smtClean="0">
                <a:latin typeface="Times New Roman" pitchFamily="18" charset="0"/>
                <a:cs typeface="Times New Roman" pitchFamily="18" charset="0"/>
              </a:rPr>
              <a:t>Problem of DES:</a:t>
            </a:r>
          </a:p>
          <a:p>
            <a:pPr lvl="1"/>
            <a:r>
              <a:rPr lang="en-US" dirty="0" smtClean="0">
                <a:latin typeface="Times New Roman" pitchFamily="18" charset="0"/>
                <a:cs typeface="Times New Roman" pitchFamily="18" charset="0"/>
              </a:rPr>
              <a:t> Usage of a </a:t>
            </a:r>
            <a:r>
              <a:rPr lang="en-US" b="1" dirty="0" smtClean="0">
                <a:latin typeface="Times New Roman" pitchFamily="18" charset="0"/>
                <a:cs typeface="Times New Roman" pitchFamily="18" charset="0"/>
              </a:rPr>
              <a:t>key with a length of 56 bit</a:t>
            </a:r>
          </a:p>
          <a:p>
            <a:pPr lvl="1"/>
            <a:r>
              <a:rPr lang="en-US" dirty="0" smtClean="0">
                <a:latin typeface="Times New Roman" pitchFamily="18" charset="0"/>
                <a:cs typeface="Times New Roman" pitchFamily="18" charset="0"/>
              </a:rPr>
              <a:t> Criticized for a key length too short for usage in practice</a:t>
            </a:r>
          </a:p>
          <a:p>
            <a:pPr>
              <a:spcBef>
                <a:spcPts val="1176"/>
              </a:spcBef>
            </a:pPr>
            <a:endParaRPr lang="en-US" dirty="0" smtClean="0">
              <a:latin typeface="Times New Roman" pitchFamily="18" charset="0"/>
              <a:cs typeface="Times New Roman" pitchFamily="18" charset="0"/>
            </a:endParaRPr>
          </a:p>
          <a:p>
            <a:pPr>
              <a:spcBef>
                <a:spcPts val="1176"/>
              </a:spcBef>
            </a:pPr>
            <a:r>
              <a:rPr lang="en-US" dirty="0" smtClean="0">
                <a:latin typeface="Times New Roman" pitchFamily="18" charset="0"/>
                <a:cs typeface="Times New Roman" pitchFamily="18" charset="0"/>
              </a:rPr>
              <a:t>1997:  DES broken by exhaustive search</a:t>
            </a:r>
          </a:p>
          <a:p>
            <a:pPr>
              <a:spcBef>
                <a:spcPts val="1176"/>
              </a:spcBef>
            </a:pPr>
            <a:r>
              <a:rPr lang="en-US" dirty="0" smtClean="0">
                <a:latin typeface="Times New Roman" pitchFamily="18" charset="0"/>
                <a:cs typeface="Times New Roman" pitchFamily="18" charset="0"/>
              </a:rPr>
              <a:t>2000:  NIST adopts Rijndael as AES to replace DES</a:t>
            </a:r>
            <a:endParaRPr lang="en-US" dirty="0">
              <a:latin typeface="Times New Roman" pitchFamily="18" charset="0"/>
              <a:cs typeface="Times New Roman" pitchFamily="18" charset="0"/>
            </a:endParaRPr>
          </a:p>
        </p:txBody>
      </p:sp>
      <p:pic>
        <p:nvPicPr>
          <p:cNvPr id="5" name="Picture 4"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29680982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19400"/>
            <a:ext cx="8153400" cy="1143000"/>
          </a:xfrm>
        </p:spPr>
        <p:txBody>
          <a:bodyPr>
            <a:normAutofit/>
          </a:bodyPr>
          <a:lstStyle/>
          <a:p>
            <a:pPr algn="r"/>
            <a:r>
              <a:rPr lang="en-US" u="sng" dirty="0" smtClean="0">
                <a:solidFill>
                  <a:schemeClr val="accent1"/>
                </a:solidFill>
                <a:latin typeface="Times New Roman" pitchFamily="18" charset="0"/>
                <a:cs typeface="Times New Roman" pitchFamily="18" charset="0"/>
              </a:rPr>
              <a:t>Block Cipher</a:t>
            </a:r>
            <a:endParaRPr lang="en-US" u="sng" dirty="0">
              <a:solidFill>
                <a:schemeClr val="accent1"/>
              </a:solidFill>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r>
              <a:rPr lang="en-US" smtClean="0"/>
              <a:t>FAST-NUCES</a:t>
            </a:r>
            <a:endParaRPr lang="en-US" dirty="0"/>
          </a:p>
        </p:txBody>
      </p:sp>
      <p:pic>
        <p:nvPicPr>
          <p:cNvPr id="6" name="Picture 5"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3600" dirty="0" smtClean="0">
                <a:solidFill>
                  <a:schemeClr val="tx1"/>
                </a:solidFill>
                <a:latin typeface="Times New Roman" pitchFamily="18" charset="0"/>
                <a:cs typeface="Times New Roman" pitchFamily="18" charset="0"/>
              </a:rPr>
              <a:t>DES Challenge</a:t>
            </a:r>
            <a:endParaRPr lang="en-US" sz="36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381000" y="1066800"/>
            <a:ext cx="8305800" cy="5257800"/>
          </a:xfrm>
        </p:spPr>
        <p:txBody>
          <a:bodyPr>
            <a:noAutofit/>
          </a:bodyPr>
          <a:lstStyle/>
          <a:p>
            <a:pPr marL="0" indent="0">
              <a:spcBef>
                <a:spcPts val="2376"/>
              </a:spcBef>
              <a:tabLst>
                <a:tab pos="914400" algn="l"/>
              </a:tabLst>
            </a:pPr>
            <a:r>
              <a:rPr lang="en-US" sz="2000" dirty="0" smtClean="0">
                <a:latin typeface="Times New Roman" pitchFamily="18" charset="0"/>
                <a:cs typeface="Times New Roman" pitchFamily="18" charset="0"/>
              </a:rPr>
              <a:t> 1997:   Internet search  --  </a:t>
            </a:r>
            <a:r>
              <a:rPr lang="en-US" sz="2000" b="1" dirty="0" smtClean="0">
                <a:latin typeface="Times New Roman" pitchFamily="18" charset="0"/>
                <a:cs typeface="Times New Roman" pitchFamily="18" charset="0"/>
              </a:rPr>
              <a:t>3 months</a:t>
            </a:r>
          </a:p>
          <a:p>
            <a:pPr marL="0" indent="0">
              <a:spcBef>
                <a:spcPts val="2376"/>
              </a:spcBef>
              <a:tabLst>
                <a:tab pos="914400" algn="l"/>
              </a:tabLst>
            </a:pPr>
            <a:r>
              <a:rPr lang="en-US" sz="2000" dirty="0" smtClean="0">
                <a:latin typeface="Times New Roman" pitchFamily="18" charset="0"/>
                <a:cs typeface="Times New Roman" pitchFamily="18" charset="0"/>
              </a:rPr>
              <a:t> 1998: by distributed.net in </a:t>
            </a:r>
            <a:r>
              <a:rPr lang="en-US" sz="2000" b="1" dirty="0" smtClean="0">
                <a:latin typeface="Times New Roman" pitchFamily="18" charset="0"/>
                <a:cs typeface="Times New Roman" pitchFamily="18" charset="0"/>
              </a:rPr>
              <a:t>41 days </a:t>
            </a:r>
            <a:r>
              <a:rPr lang="en-US" sz="2000" dirty="0" smtClean="0">
                <a:latin typeface="Times New Roman" pitchFamily="18" charset="0"/>
                <a:cs typeface="Times New Roman" pitchFamily="18" charset="0"/>
              </a:rPr>
              <a:t>in early 1998. </a:t>
            </a:r>
          </a:p>
          <a:p>
            <a:pPr marL="274320" lvl="1" indent="0">
              <a:spcBef>
                <a:spcPts val="2376"/>
              </a:spcBef>
              <a:tabLst>
                <a:tab pos="914400" algn="l"/>
              </a:tabLst>
            </a:pPr>
            <a:r>
              <a:rPr lang="en-US" sz="1800" dirty="0" smtClean="0">
                <a:latin typeface="Times New Roman" pitchFamily="18" charset="0"/>
                <a:cs typeface="Times New Roman" pitchFamily="18" charset="0"/>
              </a:rPr>
              <a:t>  The plaintext was "The secret message is: Many hands make light work.“</a:t>
            </a:r>
          </a:p>
          <a:p>
            <a:pPr marL="0" indent="0">
              <a:tabLst>
                <a:tab pos="914400" algn="l"/>
              </a:tabLst>
            </a:pPr>
            <a:endParaRPr lang="en-US" sz="2000" dirty="0" smtClean="0">
              <a:latin typeface="Times New Roman" pitchFamily="18" charset="0"/>
              <a:cs typeface="Times New Roman" pitchFamily="18" charset="0"/>
            </a:endParaRPr>
          </a:p>
          <a:p>
            <a:pPr marL="0" indent="0">
              <a:tabLst>
                <a:tab pos="914400" algn="l"/>
              </a:tabLst>
            </a:pPr>
            <a:r>
              <a:rPr lang="en-US" sz="2000" dirty="0" smtClean="0">
                <a:latin typeface="Times New Roman" pitchFamily="18" charset="0"/>
                <a:cs typeface="Times New Roman" pitchFamily="18" charset="0"/>
              </a:rPr>
              <a:t> 1998:   </a:t>
            </a:r>
            <a:r>
              <a:rPr lang="de-DE" sz="2000" dirty="0" smtClean="0">
                <a:latin typeface="Times New Roman" pitchFamily="18" charset="0"/>
                <a:cs typeface="Times New Roman" pitchFamily="18" charset="0"/>
              </a:rPr>
              <a:t> Electronic Frontier </a:t>
            </a:r>
            <a:r>
              <a:rPr lang="de-DE" sz="2000" dirty="0" err="1" smtClean="0">
                <a:latin typeface="Times New Roman" pitchFamily="18" charset="0"/>
                <a:cs typeface="Times New Roman" pitchFamily="18" charset="0"/>
              </a:rPr>
              <a:t>Foundation</a:t>
            </a:r>
            <a:r>
              <a:rPr lang="de-DE"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EFF) machine (deep crack)  --  </a:t>
            </a:r>
            <a:r>
              <a:rPr lang="en-US" sz="2000" b="1" dirty="0" smtClean="0">
                <a:latin typeface="Times New Roman" pitchFamily="18" charset="0"/>
                <a:cs typeface="Times New Roman" pitchFamily="18" charset="0"/>
              </a:rPr>
              <a:t>56 hours  </a:t>
            </a:r>
          </a:p>
          <a:p>
            <a:pPr marL="274320" lvl="1" indent="0">
              <a:tabLst>
                <a:tab pos="914400" algn="l"/>
              </a:tabLst>
            </a:pPr>
            <a:r>
              <a:rPr lang="en-US" sz="1800" dirty="0" smtClean="0">
                <a:latin typeface="Times New Roman" pitchFamily="18" charset="0"/>
                <a:cs typeface="Times New Roman" pitchFamily="18" charset="0"/>
              </a:rPr>
              <a:t>  The text was revealed to be "The secret message is: It's time for those 128-, 192-, and 256-bit keys.“</a:t>
            </a:r>
          </a:p>
          <a:p>
            <a:pPr marL="0" indent="0">
              <a:tabLst>
                <a:tab pos="914400" algn="l"/>
              </a:tabLst>
            </a:pPr>
            <a:endParaRPr lang="en-US" sz="2000" dirty="0" smtClean="0">
              <a:latin typeface="Times New Roman" pitchFamily="18" charset="0"/>
              <a:cs typeface="Times New Roman" pitchFamily="18" charset="0"/>
            </a:endParaRPr>
          </a:p>
          <a:p>
            <a:pPr marL="0" indent="0">
              <a:tabLst>
                <a:tab pos="914400" algn="l"/>
              </a:tabLst>
            </a:pPr>
            <a:r>
              <a:rPr lang="en-US" sz="2000" dirty="0" smtClean="0">
                <a:latin typeface="Times New Roman" pitchFamily="18" charset="0"/>
                <a:cs typeface="Times New Roman" pitchFamily="18" charset="0"/>
              </a:rPr>
              <a:t>1999:   combined search  --  </a:t>
            </a:r>
            <a:r>
              <a:rPr lang="en-US" sz="2000" b="1" dirty="0" smtClean="0">
                <a:latin typeface="Times New Roman" pitchFamily="18" charset="0"/>
                <a:cs typeface="Times New Roman" pitchFamily="18" charset="0"/>
              </a:rPr>
              <a:t>22 hours</a:t>
            </a:r>
          </a:p>
          <a:p>
            <a:pPr marL="274320" lvl="1" indent="0">
              <a:tabLst>
                <a:tab pos="914400" algn="l"/>
              </a:tabLst>
            </a:pPr>
            <a:r>
              <a:rPr lang="en-US" sz="1800" dirty="0" smtClean="0">
                <a:latin typeface="Times New Roman" pitchFamily="18" charset="0"/>
                <a:cs typeface="Times New Roman" pitchFamily="18" charset="0"/>
              </a:rPr>
              <a:t>  The plaintext was </a:t>
            </a:r>
            <a:r>
              <a:rPr lang="en-US" sz="1800" i="1" dirty="0" smtClean="0">
                <a:latin typeface="Times New Roman" pitchFamily="18" charset="0"/>
                <a:cs typeface="Times New Roman" pitchFamily="18" charset="0"/>
              </a:rPr>
              <a:t>See you in Rome (second AES Conference, March 22-23, 1999)</a:t>
            </a:r>
            <a:endParaRPr lang="en-US" sz="1800" b="1" dirty="0" smtClean="0">
              <a:latin typeface="Times New Roman" pitchFamily="18" charset="0"/>
              <a:cs typeface="Times New Roman" pitchFamily="18" charset="0"/>
            </a:endParaRPr>
          </a:p>
          <a:p>
            <a:pPr marL="0" indent="0">
              <a:spcBef>
                <a:spcPts val="2424"/>
              </a:spcBef>
              <a:buNone/>
              <a:tabLst>
                <a:tab pos="914400" algn="l"/>
              </a:tabLst>
            </a:pPr>
            <a:r>
              <a:rPr lang="en-US" sz="2000" dirty="0" smtClean="0">
                <a:latin typeface="Times New Roman" pitchFamily="18" charset="0"/>
                <a:cs typeface="Times New Roman" pitchFamily="18" charset="0"/>
              </a:rPr>
              <a:t>⇒   56-bit ciphers should not be used  !!  (128-bit key ⇒ 2</a:t>
            </a:r>
            <a:r>
              <a:rPr lang="en-US" sz="2000" baseline="30000" dirty="0" smtClean="0">
                <a:latin typeface="Times New Roman" pitchFamily="18" charset="0"/>
                <a:cs typeface="Times New Roman" pitchFamily="18" charset="0"/>
              </a:rPr>
              <a:t>72</a:t>
            </a:r>
            <a:r>
              <a:rPr lang="en-US" sz="2000" dirty="0" smtClean="0">
                <a:latin typeface="Times New Roman" pitchFamily="18" charset="0"/>
                <a:cs typeface="Times New Roman" pitchFamily="18" charset="0"/>
              </a:rPr>
              <a:t> days)</a:t>
            </a:r>
            <a:endParaRPr lang="en-US" sz="2000" dirty="0">
              <a:latin typeface="Times New Roman" pitchFamily="18" charset="0"/>
              <a:cs typeface="Times New Roman" pitchFamily="18" charset="0"/>
            </a:endParaRPr>
          </a:p>
          <a:p>
            <a:pPr marL="0" indent="0">
              <a:buNone/>
              <a:tabLst>
                <a:tab pos="914400" algn="l"/>
              </a:tabLst>
            </a:pPr>
            <a:endParaRPr lang="en-US" sz="2000" baseline="-250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dirty="0" smtClean="0"/>
              <a:t>FAST-NUCES</a:t>
            </a:r>
            <a:endParaRPr lang="en-US" dirty="0"/>
          </a:p>
        </p:txBody>
      </p:sp>
      <p:pic>
        <p:nvPicPr>
          <p:cNvPr id="5" name="Picture 4"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39457307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7772400" cy="715962"/>
          </a:xfrm>
        </p:spPr>
        <p:txBody>
          <a:bodyPr>
            <a:normAutofit/>
          </a:bodyPr>
          <a:lstStyle/>
          <a:p>
            <a:r>
              <a:rPr lang="en-US" sz="3600" dirty="0" smtClean="0">
                <a:solidFill>
                  <a:schemeClr val="tx1"/>
                </a:solidFill>
                <a:latin typeface="Times New Roman" pitchFamily="18" charset="0"/>
                <a:cs typeface="Times New Roman" pitchFamily="18" charset="0"/>
              </a:rPr>
              <a:t>General Structure of DES</a:t>
            </a:r>
            <a:endParaRPr lang="en-US" sz="3600" dirty="0">
              <a:solidFill>
                <a:schemeClr val="tx1"/>
              </a:solidFill>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r>
              <a:rPr lang="en-US" dirty="0" smtClean="0"/>
              <a:t>FAST-NUCES</a:t>
            </a:r>
            <a:endParaRPr lang="en-US" dirty="0"/>
          </a:p>
        </p:txBody>
      </p:sp>
      <p:sp>
        <p:nvSpPr>
          <p:cNvPr id="4" name="Content Placeholder 3"/>
          <p:cNvSpPr>
            <a:spLocks noGrp="1"/>
          </p:cNvSpPr>
          <p:nvPr>
            <p:ph sz="quarter" idx="1"/>
          </p:nvPr>
        </p:nvSpPr>
        <p:spPr/>
        <p:txBody>
          <a:bodyPr>
            <a:normAutofit/>
          </a:bodyPr>
          <a:lstStyle/>
          <a:p>
            <a:r>
              <a:rPr lang="en-US" dirty="0" smtClean="0">
                <a:latin typeface="Times New Roman" pitchFamily="18" charset="0"/>
                <a:cs typeface="Times New Roman" pitchFamily="18" charset="0"/>
              </a:rPr>
              <a:t>DES uses blocks of length </a:t>
            </a:r>
            <a:r>
              <a:rPr lang="en-US" i="1" dirty="0" smtClean="0">
                <a:latin typeface="Times New Roman" pitchFamily="18" charset="0"/>
                <a:cs typeface="Times New Roman" pitchFamily="18" charset="0"/>
              </a:rPr>
              <a:t>n = 64 bit</a:t>
            </a:r>
          </a:p>
          <a:p>
            <a:pPr lvl="1"/>
            <a:r>
              <a:rPr lang="en-US" dirty="0" smtClean="0">
                <a:latin typeface="Times New Roman" pitchFamily="18" charset="0"/>
                <a:cs typeface="Times New Roman" pitchFamily="18" charset="0"/>
              </a:rPr>
              <a:t>Length of key </a:t>
            </a:r>
            <a:r>
              <a:rPr lang="en-US" i="1" dirty="0" smtClean="0">
                <a:latin typeface="Times New Roman" pitchFamily="18" charset="0"/>
                <a:cs typeface="Times New Roman" pitchFamily="18" charset="0"/>
              </a:rPr>
              <a:t>k </a:t>
            </a:r>
            <a:r>
              <a:rPr lang="en-US" i="1" smtClean="0">
                <a:latin typeface="Times New Roman" pitchFamily="18" charset="0"/>
                <a:cs typeface="Times New Roman" pitchFamily="18" charset="0"/>
              </a:rPr>
              <a:t>is 56 </a:t>
            </a:r>
            <a:r>
              <a:rPr lang="en-US" i="1" dirty="0" smtClean="0">
                <a:latin typeface="Times New Roman" pitchFamily="18" charset="0"/>
                <a:cs typeface="Times New Roman" pitchFamily="18" charset="0"/>
              </a:rPr>
              <a:t>bit</a:t>
            </a:r>
          </a:p>
          <a:p>
            <a:pPr lvl="1"/>
            <a:r>
              <a:rPr lang="en-US" dirty="0" smtClean="0">
                <a:latin typeface="Times New Roman" pitchFamily="18" charset="0"/>
                <a:cs typeface="Times New Roman" pitchFamily="18" charset="0"/>
              </a:rPr>
              <a:t>Encryption takes place in 16 identical rounds with round keys </a:t>
            </a:r>
            <a:r>
              <a:rPr lang="en-US" i="1" dirty="0" smtClean="0">
                <a:latin typeface="Times New Roman" pitchFamily="18" charset="0"/>
                <a:cs typeface="Times New Roman" pitchFamily="18" charset="0"/>
              </a:rPr>
              <a:t>k</a:t>
            </a:r>
            <a:r>
              <a:rPr lang="en-US" i="1" baseline="-25000" dirty="0" smtClean="0">
                <a:latin typeface="Times New Roman" pitchFamily="18" charset="0"/>
                <a:cs typeface="Times New Roman" pitchFamily="18" charset="0"/>
              </a:rPr>
              <a:t>i</a:t>
            </a:r>
            <a:r>
              <a:rPr lang="en-US" i="1" dirty="0" smtClean="0">
                <a:latin typeface="Times New Roman" pitchFamily="18" charset="0"/>
                <a:cs typeface="Times New Roman" pitchFamily="18" charset="0"/>
              </a:rPr>
              <a:t> of 48 bit length</a:t>
            </a:r>
          </a:p>
          <a:p>
            <a:endParaRPr lang="en-US" b="1" dirty="0" smtClean="0">
              <a:latin typeface="Times New Roman" pitchFamily="18" charset="0"/>
              <a:cs typeface="Times New Roman" pitchFamily="18" charset="0"/>
            </a:endParaRPr>
          </a:p>
          <a:p>
            <a:pPr>
              <a:buNone/>
            </a:pPr>
            <a:r>
              <a:rPr lang="en-US" b="1" dirty="0" smtClean="0">
                <a:latin typeface="Times New Roman" pitchFamily="18" charset="0"/>
                <a:cs typeface="Times New Roman" pitchFamily="18" charset="0"/>
              </a:rPr>
              <a:t>Encryption process</a:t>
            </a:r>
          </a:p>
          <a:p>
            <a:pPr>
              <a:buNone/>
            </a:pPr>
            <a:r>
              <a:rPr lang="en-US" dirty="0" smtClean="0">
                <a:latin typeface="Times New Roman" pitchFamily="18" charset="0"/>
                <a:cs typeface="Times New Roman" pitchFamily="18" charset="0"/>
              </a:rPr>
              <a:t>1. step: permutation performed on the input block</a:t>
            </a:r>
          </a:p>
          <a:p>
            <a:pPr>
              <a:buNone/>
            </a:pPr>
            <a:r>
              <a:rPr lang="en-US" dirty="0" smtClean="0">
                <a:latin typeface="Times New Roman" pitchFamily="18" charset="0"/>
                <a:cs typeface="Times New Roman" pitchFamily="18" charset="0"/>
              </a:rPr>
              <a:t>2. step: generation of round keys</a:t>
            </a:r>
          </a:p>
          <a:p>
            <a:pPr>
              <a:buNone/>
            </a:pPr>
            <a:r>
              <a:rPr lang="en-US" dirty="0" smtClean="0">
                <a:latin typeface="Times New Roman" pitchFamily="18" charset="0"/>
                <a:cs typeface="Times New Roman" pitchFamily="18" charset="0"/>
              </a:rPr>
              <a:t>3. step: performing 16 identical rounds</a:t>
            </a:r>
          </a:p>
          <a:p>
            <a:pPr>
              <a:buNone/>
            </a:pPr>
            <a:r>
              <a:rPr lang="en-US" dirty="0" smtClean="0">
                <a:latin typeface="Times New Roman" pitchFamily="18" charset="0"/>
                <a:cs typeface="Times New Roman" pitchFamily="18" charset="0"/>
              </a:rPr>
              <a:t>4. step: inverse permutation to step 1</a:t>
            </a:r>
          </a:p>
          <a:p>
            <a:endParaRPr lang="en-US" dirty="0">
              <a:latin typeface="Times New Roman" pitchFamily="18" charset="0"/>
              <a:cs typeface="Times New Roman" pitchFamily="18" charset="0"/>
            </a:endParaRPr>
          </a:p>
        </p:txBody>
      </p:sp>
      <p:pic>
        <p:nvPicPr>
          <p:cNvPr id="5" name="Picture 4"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33251360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pic>
        <p:nvPicPr>
          <p:cNvPr id="3" name="Picture 2"/>
          <p:cNvPicPr>
            <a:picLocks noChangeAspect="1"/>
          </p:cNvPicPr>
          <p:nvPr/>
        </p:nvPicPr>
        <p:blipFill>
          <a:blip r:embed="rId2"/>
          <a:stretch>
            <a:fillRect/>
          </a:stretch>
        </p:blipFill>
        <p:spPr>
          <a:xfrm>
            <a:off x="1" y="604837"/>
            <a:ext cx="8991600" cy="5648325"/>
          </a:xfrm>
          <a:prstGeom prst="rect">
            <a:avLst/>
          </a:prstGeom>
        </p:spPr>
      </p:pic>
    </p:spTree>
    <p:extLst>
      <p:ext uri="{BB962C8B-B14F-4D97-AF65-F5344CB8AC3E}">
        <p14:creationId xmlns:p14="http://schemas.microsoft.com/office/powerpoint/2010/main" val="28156668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200">
                <a:solidFill>
                  <a:schemeClr val="bg2"/>
                </a:solidFill>
              </a:rPr>
              <a:t>6.</a:t>
            </a:r>
            <a:fld id="{899439BC-A8F0-49FF-8395-0A8657873D58}" type="slidenum">
              <a:rPr lang="en-US" altLang="en-US" sz="1200">
                <a:solidFill>
                  <a:schemeClr val="bg2"/>
                </a:solidFill>
              </a:rPr>
              <a:pPr/>
              <a:t>23</a:t>
            </a:fld>
            <a:endParaRPr lang="en-US" altLang="en-US" sz="1200">
              <a:solidFill>
                <a:schemeClr val="bg2"/>
              </a:solidFill>
            </a:endParaRPr>
          </a:p>
        </p:txBody>
      </p:sp>
      <p:sp>
        <p:nvSpPr>
          <p:cNvPr id="23554"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355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3556"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355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355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3559"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356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3561" name="Rectangle 9"/>
          <p:cNvSpPr>
            <a:spLocks noChangeArrowheads="1"/>
          </p:cNvSpPr>
          <p:nvPr/>
        </p:nvSpPr>
        <p:spPr bwMode="auto">
          <a:xfrm>
            <a:off x="228600" y="990600"/>
            <a:ext cx="8686800"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DES is a block cipher, as shown in Figure 6.1.</a:t>
            </a:r>
          </a:p>
        </p:txBody>
      </p:sp>
      <p:sp>
        <p:nvSpPr>
          <p:cNvPr id="23562" name="Text Box 10"/>
          <p:cNvSpPr txBox="1">
            <a:spLocks noChangeArrowheads="1"/>
          </p:cNvSpPr>
          <p:nvPr/>
        </p:nvSpPr>
        <p:spPr bwMode="auto">
          <a:xfrm>
            <a:off x="1143000" y="0"/>
            <a:ext cx="21707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solidFill>
                  <a:schemeClr val="hlink"/>
                </a:solidFill>
                <a:latin typeface="Times New Roman" panose="02020603050405020304" pitchFamily="18" charset="0"/>
              </a:rPr>
              <a:t>2  </a:t>
            </a:r>
            <a:r>
              <a:rPr lang="en-US" altLang="en-US" i="1" dirty="0">
                <a:solidFill>
                  <a:schemeClr val="hlink"/>
                </a:solidFill>
                <a:latin typeface="Times New Roman" panose="02020603050405020304" pitchFamily="18" charset="0"/>
              </a:rPr>
              <a:t>Overview</a:t>
            </a:r>
          </a:p>
        </p:txBody>
      </p:sp>
      <p:sp>
        <p:nvSpPr>
          <p:cNvPr id="23563" name="Text Box 11"/>
          <p:cNvSpPr txBox="1">
            <a:spLocks noChangeArrowheads="1"/>
          </p:cNvSpPr>
          <p:nvPr/>
        </p:nvSpPr>
        <p:spPr bwMode="auto">
          <a:xfrm>
            <a:off x="1731963" y="2057400"/>
            <a:ext cx="5519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6.1  </a:t>
            </a:r>
            <a:r>
              <a:rPr lang="en-US" altLang="en-US" sz="2000" i="1">
                <a:latin typeface="Times New Roman" panose="02020603050405020304" pitchFamily="18" charset="0"/>
              </a:rPr>
              <a:t>Encryption and decryption with DES</a:t>
            </a:r>
          </a:p>
        </p:txBody>
      </p:sp>
      <p:pic>
        <p:nvPicPr>
          <p:cNvPr id="23564"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 y="3114675"/>
            <a:ext cx="839152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35395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200">
                <a:solidFill>
                  <a:schemeClr val="bg2"/>
                </a:solidFill>
              </a:rPr>
              <a:t>6.</a:t>
            </a:r>
            <a:fld id="{4D978D28-B884-44FD-9796-591F6AD30701}" type="slidenum">
              <a:rPr lang="en-US" altLang="en-US" sz="1200">
                <a:solidFill>
                  <a:schemeClr val="bg2"/>
                </a:solidFill>
              </a:rPr>
              <a:pPr/>
              <a:t>24</a:t>
            </a:fld>
            <a:endParaRPr lang="en-US" altLang="en-US" sz="1200">
              <a:solidFill>
                <a:schemeClr val="bg2"/>
              </a:solidFill>
            </a:endParaRPr>
          </a:p>
        </p:txBody>
      </p:sp>
      <p:sp>
        <p:nvSpPr>
          <p:cNvPr id="929794" name="Rectangle 2"/>
          <p:cNvSpPr>
            <a:spLocks noChangeArrowheads="1"/>
          </p:cNvSpPr>
          <p:nvPr/>
        </p:nvSpPr>
        <p:spPr bwMode="auto">
          <a:xfrm>
            <a:off x="0" y="0"/>
            <a:ext cx="9144000" cy="990600"/>
          </a:xfrm>
          <a:prstGeom prst="rect">
            <a:avLst/>
          </a:prstGeom>
          <a:solidFill>
            <a:srgbClr val="33CCFF"/>
          </a:solidFill>
          <a:ln w="9525">
            <a:solidFill>
              <a:schemeClr val="tx1"/>
            </a:solidFill>
            <a:miter lim="800000"/>
            <a:headEnd/>
            <a:tailEnd/>
          </a:ln>
          <a:effectLst/>
        </p:spPr>
        <p:txBody>
          <a:bodyPr wrap="none" anchor="ctr"/>
          <a:lstStyle/>
          <a:p>
            <a:pPr algn="ctr">
              <a:defRPr/>
            </a:pPr>
            <a:endParaRPr lang="en-US">
              <a:effectLst>
                <a:outerShdw blurRad="38100" dist="38100" dir="2700000" algn="tl">
                  <a:srgbClr val="FFFFFF"/>
                </a:outerShdw>
              </a:effectLst>
              <a:latin typeface="Times New Roman" pitchFamily="18" charset="0"/>
            </a:endParaRPr>
          </a:p>
        </p:txBody>
      </p:sp>
      <p:sp>
        <p:nvSpPr>
          <p:cNvPr id="929795" name="Text Box 3"/>
          <p:cNvSpPr txBox="1">
            <a:spLocks noChangeArrowheads="1"/>
          </p:cNvSpPr>
          <p:nvPr/>
        </p:nvSpPr>
        <p:spPr bwMode="auto">
          <a:xfrm>
            <a:off x="228600" y="228600"/>
            <a:ext cx="2505814" cy="369332"/>
          </a:xfrm>
          <a:prstGeom prst="rect">
            <a:avLst/>
          </a:prstGeom>
          <a:noFill/>
          <a:ln w="9525">
            <a:noFill/>
            <a:miter lim="800000"/>
            <a:headEnd/>
            <a:tailEnd/>
          </a:ln>
          <a:effectLst/>
        </p:spPr>
        <p:txBody>
          <a:bodyPr wrap="none">
            <a:spAutoFit/>
          </a:bodyPr>
          <a:lstStyle/>
          <a:p>
            <a:pPr>
              <a:defRPr/>
            </a:pPr>
            <a:r>
              <a:rPr lang="en-US" dirty="0">
                <a:effectLst>
                  <a:outerShdw blurRad="38100" dist="38100" dir="2700000" algn="tl">
                    <a:srgbClr val="C0C0C0"/>
                  </a:outerShdw>
                </a:effectLst>
                <a:latin typeface="Times" pitchFamily="18" charset="0"/>
              </a:rPr>
              <a:t>4</a:t>
            </a:r>
            <a:r>
              <a:rPr lang="en-US" dirty="0" smtClean="0">
                <a:effectLst>
                  <a:outerShdw blurRad="38100" dist="38100" dir="2700000" algn="tl">
                    <a:srgbClr val="C0C0C0"/>
                  </a:outerShdw>
                </a:effectLst>
                <a:latin typeface="Times" pitchFamily="18" charset="0"/>
              </a:rPr>
              <a:t>-2   DES </a:t>
            </a:r>
            <a:r>
              <a:rPr lang="en-US" dirty="0">
                <a:effectLst>
                  <a:outerShdw blurRad="38100" dist="38100" dir="2700000" algn="tl">
                    <a:srgbClr val="C0C0C0"/>
                  </a:outerShdw>
                </a:effectLst>
                <a:latin typeface="Times" pitchFamily="18" charset="0"/>
              </a:rPr>
              <a:t>STRUCTURE</a:t>
            </a:r>
          </a:p>
        </p:txBody>
      </p:sp>
      <p:sp>
        <p:nvSpPr>
          <p:cNvPr id="25604" name="Text Box 4"/>
          <p:cNvSpPr txBox="1">
            <a:spLocks noChangeArrowheads="1"/>
          </p:cNvSpPr>
          <p:nvPr/>
        </p:nvSpPr>
        <p:spPr bwMode="auto">
          <a:xfrm>
            <a:off x="8229600" y="6400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endParaRPr lang="en-US" altLang="en-US" sz="1800">
              <a:latin typeface="Times New Roman" panose="02020603050405020304" pitchFamily="18" charset="0"/>
            </a:endParaRPr>
          </a:p>
        </p:txBody>
      </p:sp>
      <p:sp>
        <p:nvSpPr>
          <p:cNvPr id="929797" name="Rectangle 5"/>
          <p:cNvSpPr>
            <a:spLocks noChangeArrowheads="1"/>
          </p:cNvSpPr>
          <p:nvPr/>
        </p:nvSpPr>
        <p:spPr bwMode="auto">
          <a:xfrm>
            <a:off x="228600" y="1143000"/>
            <a:ext cx="8229600" cy="1373188"/>
          </a:xfrm>
          <a:prstGeom prst="rect">
            <a:avLst/>
          </a:prstGeom>
          <a:noFill/>
          <a:ln w="9525">
            <a:noFill/>
            <a:miter lim="800000"/>
            <a:headEnd/>
            <a:tailEnd/>
          </a:ln>
          <a:effectLst/>
        </p:spPr>
        <p:txBody>
          <a:bodyPr anchor="ctr">
            <a:spAutoFit/>
          </a:bodyPr>
          <a:lstStyle/>
          <a:p>
            <a:pPr algn="just" eaLnBrk="1" hangingPunct="1">
              <a:defRPr/>
            </a:pPr>
            <a:r>
              <a:rPr lang="en-US" sz="2800" i="1">
                <a:effectLst>
                  <a:outerShdw blurRad="38100" dist="38100" dir="2700000" algn="tl">
                    <a:srgbClr val="C0C0C0"/>
                  </a:outerShdw>
                </a:effectLst>
                <a:latin typeface="Times New Roman" pitchFamily="18" charset="0"/>
              </a:rPr>
              <a:t>The encryption process is made of two permutations (P-boxes), which we call initial and final permutations, and sixteen Feistel rounds. </a:t>
            </a:r>
          </a:p>
        </p:txBody>
      </p:sp>
      <p:sp>
        <p:nvSpPr>
          <p:cNvPr id="25606" name="Rectangle 6"/>
          <p:cNvSpPr>
            <a:spLocks noChangeArrowheads="1"/>
          </p:cNvSpPr>
          <p:nvPr/>
        </p:nvSpPr>
        <p:spPr bwMode="auto">
          <a:xfrm>
            <a:off x="152400" y="4772025"/>
            <a:ext cx="76200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buClr>
                <a:schemeClr val="tx1"/>
              </a:buClr>
              <a:buSzPct val="117000"/>
              <a:buFont typeface="Wingdings" panose="05000000000000000000" pitchFamily="2" charset="2"/>
              <a:buNone/>
            </a:pPr>
            <a:r>
              <a:rPr lang="en-US" altLang="en-US" sz="2400">
                <a:solidFill>
                  <a:schemeClr val="hlink"/>
                </a:solidFill>
                <a:latin typeface="Times New Roman" panose="02020603050405020304" pitchFamily="18" charset="0"/>
              </a:rPr>
              <a:t>6.2.1</a:t>
            </a:r>
            <a:r>
              <a:rPr lang="en-US" altLang="en-US" sz="2400">
                <a:solidFill>
                  <a:srgbClr val="0033CC"/>
                </a:solidFill>
                <a:latin typeface="Times New Roman" panose="02020603050405020304" pitchFamily="18" charset="0"/>
              </a:rPr>
              <a:t>  Initial and Final Permutations</a:t>
            </a:r>
            <a:r>
              <a:rPr lang="fr-FR" altLang="en-US" sz="2400">
                <a:solidFill>
                  <a:srgbClr val="0033CC"/>
                </a:solidFill>
                <a:latin typeface="Times New Roman" panose="02020603050405020304" pitchFamily="18" charset="0"/>
              </a:rPr>
              <a:t/>
            </a:r>
            <a:br>
              <a:rPr lang="fr-FR" altLang="en-US" sz="2400">
                <a:solidFill>
                  <a:srgbClr val="0033CC"/>
                </a:solidFill>
                <a:latin typeface="Times New Roman" panose="02020603050405020304" pitchFamily="18" charset="0"/>
              </a:rPr>
            </a:br>
            <a:r>
              <a:rPr lang="fr-FR" altLang="en-US" sz="2400">
                <a:solidFill>
                  <a:schemeClr val="hlink"/>
                </a:solidFill>
                <a:latin typeface="Times New Roman" panose="02020603050405020304" pitchFamily="18" charset="0"/>
              </a:rPr>
              <a:t>6.2.2</a:t>
            </a:r>
            <a:r>
              <a:rPr lang="fr-FR" altLang="en-US" sz="2400">
                <a:solidFill>
                  <a:srgbClr val="0033CC"/>
                </a:solidFill>
                <a:latin typeface="Times New Roman" panose="02020603050405020304" pitchFamily="18" charset="0"/>
              </a:rPr>
              <a:t>  Rounds</a:t>
            </a:r>
          </a:p>
          <a:p>
            <a:pPr>
              <a:buClr>
                <a:schemeClr val="tx1"/>
              </a:buClr>
              <a:buSzPct val="117000"/>
              <a:buFont typeface="Wingdings" panose="05000000000000000000" pitchFamily="2" charset="2"/>
              <a:buNone/>
            </a:pPr>
            <a:r>
              <a:rPr lang="fr-FR" altLang="en-US" sz="2400">
                <a:solidFill>
                  <a:schemeClr val="hlink"/>
                </a:solidFill>
                <a:latin typeface="Times New Roman" panose="02020603050405020304" pitchFamily="18" charset="0"/>
              </a:rPr>
              <a:t>6.2.3</a:t>
            </a:r>
            <a:r>
              <a:rPr lang="fr-FR" altLang="en-US" sz="2400">
                <a:solidFill>
                  <a:srgbClr val="0033CC"/>
                </a:solidFill>
                <a:latin typeface="Times New Roman" panose="02020603050405020304" pitchFamily="18" charset="0"/>
              </a:rPr>
              <a:t>  Cipher and Reverse Cipher</a:t>
            </a:r>
          </a:p>
          <a:p>
            <a:pPr>
              <a:buClr>
                <a:schemeClr val="tx1"/>
              </a:buClr>
              <a:buSzPct val="117000"/>
              <a:buFont typeface="Wingdings" panose="05000000000000000000" pitchFamily="2" charset="2"/>
              <a:buNone/>
            </a:pPr>
            <a:r>
              <a:rPr lang="fr-FR" altLang="en-US" sz="2400">
                <a:solidFill>
                  <a:schemeClr val="hlink"/>
                </a:solidFill>
                <a:latin typeface="Times New Roman" panose="02020603050405020304" pitchFamily="18" charset="0"/>
              </a:rPr>
              <a:t>6.2.4</a:t>
            </a:r>
            <a:r>
              <a:rPr lang="fr-FR" altLang="en-US" sz="2400">
                <a:solidFill>
                  <a:srgbClr val="0033CC"/>
                </a:solidFill>
                <a:latin typeface="Times New Roman" panose="02020603050405020304" pitchFamily="18" charset="0"/>
              </a:rPr>
              <a:t>  Examples</a:t>
            </a:r>
            <a:endParaRPr lang="en-US" altLang="en-US" sz="2400">
              <a:solidFill>
                <a:srgbClr val="0033CC"/>
              </a:solidFill>
              <a:latin typeface="Times New Roman" panose="02020603050405020304" pitchFamily="18" charset="0"/>
            </a:endParaRPr>
          </a:p>
        </p:txBody>
      </p:sp>
      <p:sp>
        <p:nvSpPr>
          <p:cNvPr id="929799" name="Text Box 7"/>
          <p:cNvSpPr txBox="1">
            <a:spLocks noChangeArrowheads="1"/>
          </p:cNvSpPr>
          <p:nvPr/>
        </p:nvSpPr>
        <p:spPr bwMode="auto">
          <a:xfrm>
            <a:off x="165100" y="4295775"/>
            <a:ext cx="4862513" cy="519113"/>
          </a:xfrm>
          <a:prstGeom prst="rect">
            <a:avLst/>
          </a:prstGeom>
          <a:noFill/>
          <a:ln w="76200" algn="ctr">
            <a:noFill/>
            <a:miter lim="800000"/>
            <a:headEnd/>
            <a:tailEnd/>
          </a:ln>
          <a:effectLst/>
        </p:spPr>
        <p:txBody>
          <a:bodyPr wrap="none">
            <a:spAutoFit/>
          </a:bodyPr>
          <a:lstStyle/>
          <a:p>
            <a:pPr algn="ctr">
              <a:defRPr/>
            </a:pPr>
            <a:r>
              <a:rPr lang="en-US" sz="2800" i="1" u="sng">
                <a:solidFill>
                  <a:schemeClr val="hlink"/>
                </a:solidFill>
                <a:effectLst>
                  <a:outerShdw blurRad="38100" dist="38100" dir="2700000" algn="tl">
                    <a:srgbClr val="C0C0C0"/>
                  </a:outerShdw>
                </a:effectLst>
                <a:latin typeface="Times New Roman" pitchFamily="18" charset="0"/>
              </a:rPr>
              <a:t>Topics discussed in this section:</a:t>
            </a:r>
          </a:p>
        </p:txBody>
      </p:sp>
    </p:spTree>
    <p:extLst>
      <p:ext uri="{BB962C8B-B14F-4D97-AF65-F5344CB8AC3E}">
        <p14:creationId xmlns:p14="http://schemas.microsoft.com/office/powerpoint/2010/main" val="1261584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4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200">
                <a:solidFill>
                  <a:schemeClr val="bg2"/>
                </a:solidFill>
              </a:rPr>
              <a:t>6.</a:t>
            </a:r>
            <a:fld id="{E278FC66-DA0E-40C1-BF2B-C822C8422FE1}" type="slidenum">
              <a:rPr lang="en-US" altLang="en-US" sz="1200">
                <a:solidFill>
                  <a:schemeClr val="bg2"/>
                </a:solidFill>
              </a:rPr>
              <a:pPr/>
              <a:t>25</a:t>
            </a:fld>
            <a:endParaRPr lang="en-US" altLang="en-US" sz="1200">
              <a:solidFill>
                <a:schemeClr val="bg2"/>
              </a:solidFill>
            </a:endParaRPr>
          </a:p>
        </p:txBody>
      </p:sp>
      <p:sp>
        <p:nvSpPr>
          <p:cNvPr id="1120258" name="Rectangle 2"/>
          <p:cNvSpPr>
            <a:spLocks noChangeArrowheads="1"/>
          </p:cNvSpPr>
          <p:nvPr/>
        </p:nvSpPr>
        <p:spPr bwMode="auto">
          <a:xfrm>
            <a:off x="0" y="0"/>
            <a:ext cx="9144000" cy="685800"/>
          </a:xfrm>
          <a:prstGeom prst="rect">
            <a:avLst/>
          </a:prstGeom>
          <a:solidFill>
            <a:srgbClr val="33CCFF"/>
          </a:solidFill>
          <a:ln w="9525">
            <a:solidFill>
              <a:schemeClr val="tx1"/>
            </a:solidFill>
            <a:miter lim="800000"/>
            <a:headEnd/>
            <a:tailEnd/>
          </a:ln>
          <a:effectLst/>
        </p:spPr>
        <p:txBody>
          <a:bodyPr wrap="none" anchor="ctr"/>
          <a:lstStyle/>
          <a:p>
            <a:pPr algn="ctr">
              <a:defRPr/>
            </a:pPr>
            <a:endParaRPr lang="en-US">
              <a:effectLst>
                <a:outerShdw blurRad="38100" dist="38100" dir="2700000" algn="tl">
                  <a:srgbClr val="FFFFFF"/>
                </a:outerShdw>
              </a:effectLst>
              <a:latin typeface="Times New Roman" pitchFamily="18" charset="0"/>
            </a:endParaRPr>
          </a:p>
        </p:txBody>
      </p:sp>
      <p:sp>
        <p:nvSpPr>
          <p:cNvPr id="1120259" name="Text Box 3"/>
          <p:cNvSpPr txBox="1">
            <a:spLocks noChangeArrowheads="1"/>
          </p:cNvSpPr>
          <p:nvPr/>
        </p:nvSpPr>
        <p:spPr bwMode="auto">
          <a:xfrm>
            <a:off x="228600" y="76200"/>
            <a:ext cx="1511952" cy="369332"/>
          </a:xfrm>
          <a:prstGeom prst="rect">
            <a:avLst/>
          </a:prstGeom>
          <a:noFill/>
          <a:ln w="9525">
            <a:noFill/>
            <a:miter lim="800000"/>
            <a:headEnd/>
            <a:tailEnd/>
          </a:ln>
          <a:effectLst/>
        </p:spPr>
        <p:txBody>
          <a:bodyPr wrap="none">
            <a:spAutoFit/>
          </a:bodyPr>
          <a:lstStyle/>
          <a:p>
            <a:pPr>
              <a:defRPr/>
            </a:pPr>
            <a:r>
              <a:rPr lang="en-US" dirty="0">
                <a:effectLst>
                  <a:outerShdw blurRad="38100" dist="38100" dir="2700000" algn="tl">
                    <a:srgbClr val="C0C0C0"/>
                  </a:outerShdw>
                </a:effectLst>
                <a:latin typeface="Times" pitchFamily="18" charset="0"/>
              </a:rPr>
              <a:t>4</a:t>
            </a:r>
            <a:r>
              <a:rPr lang="en-US" dirty="0" smtClean="0">
                <a:effectLst>
                  <a:outerShdw blurRad="38100" dist="38100" dir="2700000" algn="tl">
                    <a:srgbClr val="C0C0C0"/>
                  </a:outerShdw>
                </a:effectLst>
                <a:latin typeface="Times" pitchFamily="18" charset="0"/>
              </a:rPr>
              <a:t>-2   </a:t>
            </a:r>
            <a:r>
              <a:rPr lang="en-US" dirty="0">
                <a:effectLst>
                  <a:outerShdw blurRad="38100" dist="38100" dir="2700000" algn="tl">
                    <a:srgbClr val="C0C0C0"/>
                  </a:outerShdw>
                </a:effectLst>
                <a:latin typeface="Times" pitchFamily="18" charset="0"/>
              </a:rPr>
              <a:t>Continue</a:t>
            </a:r>
          </a:p>
        </p:txBody>
      </p:sp>
      <p:sp>
        <p:nvSpPr>
          <p:cNvPr id="27652" name="Text Box 4"/>
          <p:cNvSpPr txBox="1">
            <a:spLocks noChangeArrowheads="1"/>
          </p:cNvSpPr>
          <p:nvPr/>
        </p:nvSpPr>
        <p:spPr bwMode="auto">
          <a:xfrm>
            <a:off x="8229600" y="6400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endParaRPr lang="en-US" altLang="en-US" sz="1800">
              <a:latin typeface="Times New Roman" panose="02020603050405020304" pitchFamily="18" charset="0"/>
            </a:endParaRPr>
          </a:p>
        </p:txBody>
      </p:sp>
      <p:pic>
        <p:nvPicPr>
          <p:cNvPr id="2765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1400" y="1709738"/>
            <a:ext cx="5613400" cy="476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Text Box 9"/>
          <p:cNvSpPr txBox="1">
            <a:spLocks noChangeArrowheads="1"/>
          </p:cNvSpPr>
          <p:nvPr/>
        </p:nvSpPr>
        <p:spPr bwMode="auto">
          <a:xfrm>
            <a:off x="2124075" y="990600"/>
            <a:ext cx="4341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6.2  </a:t>
            </a:r>
            <a:r>
              <a:rPr lang="en-US" altLang="en-US" sz="2000" i="1">
                <a:latin typeface="Times New Roman" panose="02020603050405020304" pitchFamily="18" charset="0"/>
              </a:rPr>
              <a:t>General structure of DES</a:t>
            </a:r>
          </a:p>
        </p:txBody>
      </p:sp>
    </p:spTree>
    <p:extLst>
      <p:ext uri="{BB962C8B-B14F-4D97-AF65-F5344CB8AC3E}">
        <p14:creationId xmlns:p14="http://schemas.microsoft.com/office/powerpoint/2010/main" val="4757372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pic>
        <p:nvPicPr>
          <p:cNvPr id="3" name="Picture 2"/>
          <p:cNvPicPr>
            <a:picLocks noChangeAspect="1"/>
          </p:cNvPicPr>
          <p:nvPr/>
        </p:nvPicPr>
        <p:blipFill>
          <a:blip r:embed="rId2"/>
          <a:stretch>
            <a:fillRect/>
          </a:stretch>
        </p:blipFill>
        <p:spPr>
          <a:xfrm>
            <a:off x="61912" y="981075"/>
            <a:ext cx="9020175" cy="4895850"/>
          </a:xfrm>
          <a:prstGeom prst="rect">
            <a:avLst/>
          </a:prstGeom>
        </p:spPr>
      </p:pic>
    </p:spTree>
    <p:extLst>
      <p:ext uri="{BB962C8B-B14F-4D97-AF65-F5344CB8AC3E}">
        <p14:creationId xmlns:p14="http://schemas.microsoft.com/office/powerpoint/2010/main" val="19586473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7772400" cy="762000"/>
          </a:xfrm>
        </p:spPr>
        <p:txBody>
          <a:bodyPr>
            <a:normAutofit/>
          </a:bodyPr>
          <a:lstStyle/>
          <a:p>
            <a:r>
              <a:rPr lang="en-US" sz="3600" dirty="0" smtClean="0">
                <a:solidFill>
                  <a:schemeClr val="tx1"/>
                </a:solidFill>
                <a:latin typeface="Times New Roman" pitchFamily="18" charset="0"/>
                <a:cs typeface="Times New Roman" pitchFamily="18" charset="0"/>
              </a:rPr>
              <a:t>DES Encryption Process</a:t>
            </a:r>
            <a:endParaRPr lang="en-US" sz="3600" dirty="0">
              <a:solidFill>
                <a:schemeClr val="tx1"/>
              </a:solidFill>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r>
              <a:rPr lang="en-US" dirty="0" smtClean="0"/>
              <a:t>FAST-NUCES</a:t>
            </a:r>
            <a:endParaRPr lang="en-US" dirty="0"/>
          </a:p>
        </p:txBody>
      </p:sp>
      <p:sp>
        <p:nvSpPr>
          <p:cNvPr id="4" name="Content Placeholder 3"/>
          <p:cNvSpPr>
            <a:spLocks noGrp="1"/>
          </p:cNvSpPr>
          <p:nvPr>
            <p:ph sz="quarter" idx="1"/>
          </p:nvPr>
        </p:nvSpPr>
        <p:spPr/>
        <p:txBody>
          <a:bodyPr/>
          <a:lstStyle/>
          <a:p>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142875" y="1228725"/>
            <a:ext cx="8858250" cy="5095875"/>
          </a:xfrm>
          <a:prstGeom prst="rect">
            <a:avLst/>
          </a:prstGeom>
          <a:noFill/>
          <a:ln w="9525">
            <a:noFill/>
            <a:miter lim="800000"/>
            <a:headEnd/>
            <a:tailEnd/>
          </a:ln>
        </p:spPr>
      </p:pic>
      <p:pic>
        <p:nvPicPr>
          <p:cNvPr id="6" name="Picture 5" descr="http://study.result.pk/wp-content/uploads/2011/07/National-University-of-Computer-and-Emerging-Sciences-NUCES-300x300.png"/>
          <p:cNvPicPr/>
          <p:nvPr/>
        </p:nvPicPr>
        <p:blipFill>
          <a:blip r:embed="rId3"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16255803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394037"/>
            <a:ext cx="8763000" cy="2031325"/>
          </a:xfrm>
          <a:prstGeom prst="rect">
            <a:avLst/>
          </a:prstGeom>
        </p:spPr>
        <p:txBody>
          <a:bodyPr wrap="square">
            <a:spAutoFit/>
          </a:bodyPr>
          <a:lstStyle/>
          <a:p>
            <a:r>
              <a:rPr lang="en-GB" dirty="0">
                <a:solidFill>
                  <a:srgbClr val="202122"/>
                </a:solidFill>
                <a:latin typeface="Arial" panose="020B0604020202020204" pitchFamily="34" charset="0"/>
              </a:rPr>
              <a:t>In </a:t>
            </a:r>
            <a:r>
              <a:rPr lang="en-GB" dirty="0">
                <a:solidFill>
                  <a:srgbClr val="FF0000"/>
                </a:solidFill>
                <a:latin typeface="Arial" panose="020B0604020202020204" pitchFamily="34" charset="0"/>
                <a:hlinkClick r:id="rId2" tooltip="Mathematics"/>
              </a:rPr>
              <a:t>mathematics</a:t>
            </a:r>
            <a:r>
              <a:rPr lang="en-GB" dirty="0">
                <a:solidFill>
                  <a:srgbClr val="202122"/>
                </a:solidFill>
                <a:latin typeface="Arial" panose="020B0604020202020204" pitchFamily="34" charset="0"/>
              </a:rPr>
              <a:t>, a </a:t>
            </a:r>
            <a:r>
              <a:rPr lang="en-GB" b="1" dirty="0">
                <a:solidFill>
                  <a:srgbClr val="202122"/>
                </a:solidFill>
                <a:latin typeface="Arial" panose="020B0604020202020204" pitchFamily="34" charset="0"/>
              </a:rPr>
              <a:t>permutation</a:t>
            </a:r>
            <a:r>
              <a:rPr lang="en-GB" dirty="0">
                <a:solidFill>
                  <a:srgbClr val="202122"/>
                </a:solidFill>
                <a:latin typeface="Arial" panose="020B0604020202020204" pitchFamily="34" charset="0"/>
              </a:rPr>
              <a:t> of a </a:t>
            </a:r>
            <a:r>
              <a:rPr lang="en-GB" dirty="0">
                <a:solidFill>
                  <a:srgbClr val="FF0000"/>
                </a:solidFill>
                <a:latin typeface="Arial" panose="020B0604020202020204" pitchFamily="34" charset="0"/>
                <a:hlinkClick r:id="rId3" tooltip="Set (mathematics)"/>
              </a:rPr>
              <a:t>set</a:t>
            </a:r>
            <a:r>
              <a:rPr lang="en-GB" dirty="0">
                <a:solidFill>
                  <a:srgbClr val="202122"/>
                </a:solidFill>
                <a:latin typeface="Arial" panose="020B0604020202020204" pitchFamily="34" charset="0"/>
              </a:rPr>
              <a:t> is, loosely speaking, an arrangement of its members into a </a:t>
            </a:r>
            <a:r>
              <a:rPr lang="en-GB" dirty="0">
                <a:solidFill>
                  <a:srgbClr val="FF0000"/>
                </a:solidFill>
                <a:latin typeface="Arial" panose="020B0604020202020204" pitchFamily="34" charset="0"/>
                <a:hlinkClick r:id="rId4" tooltip="Sequence"/>
              </a:rPr>
              <a:t>sequence</a:t>
            </a:r>
            <a:r>
              <a:rPr lang="en-GB" dirty="0">
                <a:solidFill>
                  <a:srgbClr val="202122"/>
                </a:solidFill>
                <a:latin typeface="Arial" panose="020B0604020202020204" pitchFamily="34" charset="0"/>
              </a:rPr>
              <a:t> or </a:t>
            </a:r>
            <a:r>
              <a:rPr lang="en-GB" dirty="0">
                <a:solidFill>
                  <a:srgbClr val="FF0000"/>
                </a:solidFill>
                <a:latin typeface="Arial" panose="020B0604020202020204" pitchFamily="34" charset="0"/>
                <a:hlinkClick r:id="rId5" tooltip="Linear order"/>
              </a:rPr>
              <a:t>linear order</a:t>
            </a:r>
            <a:r>
              <a:rPr lang="en-GB" dirty="0">
                <a:solidFill>
                  <a:srgbClr val="202122"/>
                </a:solidFill>
                <a:latin typeface="Arial" panose="020B0604020202020204" pitchFamily="34" charset="0"/>
              </a:rPr>
              <a:t>, or if the set is already ordered, a rearrangement of its elements. The word "permutation" also refers to the act or process of changing the linear order of an ordered </a:t>
            </a:r>
            <a:r>
              <a:rPr lang="en-GB" dirty="0" smtClean="0">
                <a:solidFill>
                  <a:srgbClr val="202122"/>
                </a:solidFill>
                <a:latin typeface="Arial" panose="020B0604020202020204" pitchFamily="34" charset="0"/>
              </a:rPr>
              <a:t>set.</a:t>
            </a:r>
          </a:p>
          <a:p>
            <a:endParaRPr lang="en-GB" dirty="0">
              <a:solidFill>
                <a:srgbClr val="202122"/>
              </a:solidFill>
              <a:latin typeface="Arial" panose="020B0604020202020204" pitchFamily="34" charset="0"/>
            </a:endParaRPr>
          </a:p>
          <a:p>
            <a:endParaRPr lang="en-GB" dirty="0" smtClean="0">
              <a:solidFill>
                <a:srgbClr val="202122"/>
              </a:solidFill>
              <a:latin typeface="Arial" panose="020B0604020202020204" pitchFamily="34" charset="0"/>
            </a:endParaRPr>
          </a:p>
          <a:p>
            <a:endParaRPr lang="en-GB" dirty="0"/>
          </a:p>
        </p:txBody>
      </p:sp>
      <p:pic>
        <p:nvPicPr>
          <p:cNvPr id="5" name="Picture 4"/>
          <p:cNvPicPr>
            <a:picLocks noChangeAspect="1"/>
          </p:cNvPicPr>
          <p:nvPr/>
        </p:nvPicPr>
        <p:blipFill>
          <a:blip r:embed="rId6"/>
          <a:stretch>
            <a:fillRect/>
          </a:stretch>
        </p:blipFill>
        <p:spPr>
          <a:xfrm>
            <a:off x="5791200" y="1923528"/>
            <a:ext cx="2895600" cy="4305300"/>
          </a:xfrm>
          <a:prstGeom prst="rect">
            <a:avLst/>
          </a:prstGeom>
        </p:spPr>
      </p:pic>
      <p:sp>
        <p:nvSpPr>
          <p:cNvPr id="6" name="Rectangle 5"/>
          <p:cNvSpPr/>
          <p:nvPr/>
        </p:nvSpPr>
        <p:spPr>
          <a:xfrm>
            <a:off x="762000" y="3476013"/>
            <a:ext cx="4572000" cy="1200329"/>
          </a:xfrm>
          <a:prstGeom prst="rect">
            <a:avLst/>
          </a:prstGeom>
        </p:spPr>
        <p:txBody>
          <a:bodyPr>
            <a:spAutoFit/>
          </a:bodyPr>
          <a:lstStyle/>
          <a:p>
            <a:r>
              <a:rPr lang="en-GB" sz="2400" b="1" dirty="0">
                <a:solidFill>
                  <a:srgbClr val="C00000"/>
                </a:solidFill>
              </a:rPr>
              <a:t>Each of the six rows is a different permutation of three distinct balls</a:t>
            </a:r>
          </a:p>
        </p:txBody>
      </p:sp>
    </p:spTree>
    <p:extLst>
      <p:ext uri="{BB962C8B-B14F-4D97-AF65-F5344CB8AC3E}">
        <p14:creationId xmlns:p14="http://schemas.microsoft.com/office/powerpoint/2010/main" val="27635230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pic>
        <p:nvPicPr>
          <p:cNvPr id="3" name="Picture 2"/>
          <p:cNvPicPr>
            <a:picLocks noChangeAspect="1"/>
          </p:cNvPicPr>
          <p:nvPr/>
        </p:nvPicPr>
        <p:blipFill>
          <a:blip r:embed="rId2"/>
          <a:stretch>
            <a:fillRect/>
          </a:stretch>
        </p:blipFill>
        <p:spPr>
          <a:xfrm>
            <a:off x="152400" y="238125"/>
            <a:ext cx="8991600" cy="6361967"/>
          </a:xfrm>
          <a:prstGeom prst="rect">
            <a:avLst/>
          </a:prstGeom>
        </p:spPr>
      </p:pic>
    </p:spTree>
    <p:extLst>
      <p:ext uri="{BB962C8B-B14F-4D97-AF65-F5344CB8AC3E}">
        <p14:creationId xmlns:p14="http://schemas.microsoft.com/office/powerpoint/2010/main" val="22421473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7772400" cy="655638"/>
          </a:xfrm>
        </p:spPr>
        <p:txBody>
          <a:bodyPr>
            <a:normAutofit fontScale="90000"/>
          </a:bodyPr>
          <a:lstStyle/>
          <a:p>
            <a:r>
              <a:rPr lang="en-US" sz="3600" dirty="0" smtClean="0">
                <a:solidFill>
                  <a:schemeClr val="tx1"/>
                </a:solidFill>
                <a:latin typeface="Times New Roman" pitchFamily="18" charset="0"/>
                <a:cs typeface="Times New Roman" pitchFamily="18" charset="0"/>
              </a:rPr>
              <a:t>Modern Ciphers</a:t>
            </a:r>
            <a:endParaRPr lang="en-US" sz="3600" dirty="0">
              <a:solidFill>
                <a:schemeClr val="tx1"/>
              </a:solidFill>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Content Placeholder 3"/>
          <p:cNvSpPr>
            <a:spLocks noGrp="1"/>
          </p:cNvSpPr>
          <p:nvPr>
            <p:ph sz="quarter" idx="1"/>
          </p:nvPr>
        </p:nvSpPr>
        <p:spPr/>
        <p:txBody>
          <a:bodyPr>
            <a:normAutofit/>
          </a:bodyPr>
          <a:lstStyle/>
          <a:p>
            <a:r>
              <a:rPr lang="en-US" b="1" dirty="0" smtClean="0">
                <a:solidFill>
                  <a:schemeClr val="accent1"/>
                </a:solidFill>
                <a:latin typeface="Times New Roman" pitchFamily="18" charset="0"/>
                <a:cs typeface="Times New Roman" pitchFamily="18" charset="0"/>
              </a:rPr>
              <a:t>Modern ciphers</a:t>
            </a:r>
          </a:p>
          <a:p>
            <a:pPr lvl="1"/>
            <a:r>
              <a:rPr lang="en-US" dirty="0" smtClean="0">
                <a:latin typeface="Times New Roman" pitchFamily="18" charset="0"/>
                <a:cs typeface="Times New Roman" pitchFamily="18" charset="0"/>
              </a:rPr>
              <a:t>Sophisticated design using substitutions and permutations</a:t>
            </a:r>
          </a:p>
          <a:p>
            <a:pPr lvl="1"/>
            <a:r>
              <a:rPr lang="en-US" dirty="0" smtClean="0">
                <a:latin typeface="Times New Roman" pitchFamily="18" charset="0"/>
                <a:cs typeface="Times New Roman" pitchFamily="18" charset="0"/>
              </a:rPr>
              <a:t>Round-based encryption and decryption algorithms</a:t>
            </a:r>
          </a:p>
          <a:p>
            <a:pPr lvl="1"/>
            <a:r>
              <a:rPr lang="en-US" dirty="0" smtClean="0">
                <a:latin typeface="Times New Roman" pitchFamily="18" charset="0"/>
                <a:cs typeface="Times New Roman" pitchFamily="18" charset="0"/>
              </a:rPr>
              <a:t>Efficient implementations in hardware and software</a:t>
            </a:r>
          </a:p>
          <a:p>
            <a:r>
              <a:rPr lang="en-US" b="1" dirty="0" smtClean="0">
                <a:solidFill>
                  <a:schemeClr val="accent1"/>
                </a:solidFill>
                <a:latin typeface="Times New Roman" pitchFamily="18" charset="0"/>
                <a:cs typeface="Times New Roman" pitchFamily="18" charset="0"/>
              </a:rPr>
              <a:t>Common classes of modern ciphers</a:t>
            </a:r>
          </a:p>
          <a:p>
            <a:pPr lvl="1"/>
            <a:r>
              <a:rPr lang="en-US" dirty="0" smtClean="0">
                <a:latin typeface="Times New Roman" pitchFamily="18" charset="0"/>
                <a:cs typeface="Times New Roman" pitchFamily="18" charset="0"/>
              </a:rPr>
              <a:t>Block ciphers = processing of fixed-length blocks</a:t>
            </a:r>
          </a:p>
          <a:p>
            <a:pPr lvl="2"/>
            <a:r>
              <a:rPr lang="en-US" dirty="0" smtClean="0">
                <a:latin typeface="Times New Roman" pitchFamily="18" charset="0"/>
                <a:cs typeface="Times New Roman" pitchFamily="18" charset="0"/>
              </a:rPr>
              <a:t>Examples: DES, AES, Blowfish</a:t>
            </a:r>
          </a:p>
          <a:p>
            <a:pPr lvl="1"/>
            <a:r>
              <a:rPr lang="en-US" dirty="0" smtClean="0">
                <a:latin typeface="Times New Roman" pitchFamily="18" charset="0"/>
                <a:cs typeface="Times New Roman" pitchFamily="18" charset="0"/>
              </a:rPr>
              <a:t>Stream ciphers = processing of individual bits or bytes</a:t>
            </a:r>
          </a:p>
          <a:p>
            <a:pPr lvl="2"/>
            <a:r>
              <a:rPr lang="en-US" dirty="0" smtClean="0">
                <a:latin typeface="Times New Roman" pitchFamily="18" charset="0"/>
                <a:cs typeface="Times New Roman" pitchFamily="18" charset="0"/>
              </a:rPr>
              <a:t>Examples: RC4, A5/1</a:t>
            </a:r>
          </a:p>
          <a:p>
            <a:endParaRPr lang="en-US" dirty="0">
              <a:latin typeface="Times New Roman" pitchFamily="18" charset="0"/>
              <a:cs typeface="Times New Roman" pitchFamily="18" charset="0"/>
            </a:endParaRPr>
          </a:p>
        </p:txBody>
      </p:sp>
      <p:pic>
        <p:nvPicPr>
          <p:cNvPr id="5" name="Picture 4"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200">
                <a:solidFill>
                  <a:schemeClr val="bg2"/>
                </a:solidFill>
              </a:rPr>
              <a:t>6.</a:t>
            </a:r>
            <a:fld id="{B73DB4D7-CC44-4E62-AB08-35C56C57D661}" type="slidenum">
              <a:rPr lang="en-US" altLang="en-US" sz="1200">
                <a:solidFill>
                  <a:schemeClr val="bg2"/>
                </a:solidFill>
              </a:rPr>
              <a:pPr/>
              <a:t>30</a:t>
            </a:fld>
            <a:endParaRPr lang="en-US" altLang="en-US" sz="1200">
              <a:solidFill>
                <a:schemeClr val="bg2"/>
              </a:solidFill>
            </a:endParaRPr>
          </a:p>
        </p:txBody>
      </p:sp>
      <p:sp>
        <p:nvSpPr>
          <p:cNvPr id="29698"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969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9700"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970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970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9703"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970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29705" name="Rectangle 9"/>
          <p:cNvSpPr>
            <a:spLocks noChangeArrowheads="1"/>
          </p:cNvSpPr>
          <p:nvPr/>
        </p:nvSpPr>
        <p:spPr bwMode="auto">
          <a:xfrm>
            <a:off x="228600" y="914400"/>
            <a:ext cx="8686800"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endParaRPr lang="en-US" altLang="en-US" sz="2800" i="1">
              <a:latin typeface="Times New Roman" panose="02020603050405020304" pitchFamily="18" charset="0"/>
            </a:endParaRPr>
          </a:p>
        </p:txBody>
      </p:sp>
      <p:sp>
        <p:nvSpPr>
          <p:cNvPr id="29706" name="Text Box 10"/>
          <p:cNvSpPr txBox="1">
            <a:spLocks noChangeArrowheads="1"/>
          </p:cNvSpPr>
          <p:nvPr/>
        </p:nvSpPr>
        <p:spPr bwMode="auto">
          <a:xfrm>
            <a:off x="1143000" y="0"/>
            <a:ext cx="63579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solidFill>
                  <a:schemeClr val="hlink"/>
                </a:solidFill>
                <a:latin typeface="Times New Roman" panose="02020603050405020304" pitchFamily="18" charset="0"/>
              </a:rPr>
              <a:t>4.2.1  </a:t>
            </a:r>
            <a:r>
              <a:rPr lang="en-US" altLang="en-US" i="1" dirty="0">
                <a:solidFill>
                  <a:schemeClr val="hlink"/>
                </a:solidFill>
                <a:latin typeface="Times New Roman" panose="02020603050405020304" pitchFamily="18" charset="0"/>
              </a:rPr>
              <a:t>Initial and Final Permutations</a:t>
            </a:r>
          </a:p>
        </p:txBody>
      </p:sp>
      <p:pic>
        <p:nvPicPr>
          <p:cNvPr id="29707"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7688" y="1828800"/>
            <a:ext cx="5421312"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8" name="Text Box 12"/>
          <p:cNvSpPr txBox="1">
            <a:spLocks noChangeArrowheads="1"/>
          </p:cNvSpPr>
          <p:nvPr/>
        </p:nvSpPr>
        <p:spPr bwMode="auto">
          <a:xfrm>
            <a:off x="1219200" y="990600"/>
            <a:ext cx="6064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6.3  </a:t>
            </a:r>
            <a:r>
              <a:rPr lang="en-US" altLang="en-US" sz="2000" i="1">
                <a:latin typeface="Times New Roman" panose="02020603050405020304" pitchFamily="18" charset="0"/>
              </a:rPr>
              <a:t>Initial and final permutation steps in DES</a:t>
            </a:r>
          </a:p>
        </p:txBody>
      </p:sp>
    </p:spTree>
    <p:extLst>
      <p:ext uri="{BB962C8B-B14F-4D97-AF65-F5344CB8AC3E}">
        <p14:creationId xmlns:p14="http://schemas.microsoft.com/office/powerpoint/2010/main" val="38620372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7772400" cy="715962"/>
          </a:xfrm>
        </p:spPr>
        <p:txBody>
          <a:bodyPr>
            <a:normAutofit/>
          </a:bodyPr>
          <a:lstStyle/>
          <a:p>
            <a:r>
              <a:rPr lang="en-US" sz="3600" dirty="0" smtClean="0">
                <a:solidFill>
                  <a:schemeClr val="tx1"/>
                </a:solidFill>
                <a:latin typeface="Times New Roman" pitchFamily="18" charset="0"/>
                <a:cs typeface="Times New Roman" pitchFamily="18" charset="0"/>
              </a:rPr>
              <a:t>Step 1 &amp; 4: Initial and Final Permutation</a:t>
            </a:r>
            <a:endParaRPr lang="en-US" sz="3600" dirty="0">
              <a:solidFill>
                <a:schemeClr val="tx1"/>
              </a:solidFill>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r>
              <a:rPr lang="en-US" dirty="0" smtClean="0"/>
              <a:t>FAST-NUCES</a:t>
            </a:r>
            <a:endParaRPr lang="en-US" dirty="0"/>
          </a:p>
        </p:txBody>
      </p:sp>
      <p:sp>
        <p:nvSpPr>
          <p:cNvPr id="4" name="Content Placeholder 3"/>
          <p:cNvSpPr>
            <a:spLocks noGrp="1"/>
          </p:cNvSpPr>
          <p:nvPr>
            <p:ph sz="quarter" idx="1"/>
          </p:nvPr>
        </p:nvSpPr>
        <p:spPr>
          <a:xfrm>
            <a:off x="914400" y="1143000"/>
            <a:ext cx="7772400" cy="3124200"/>
          </a:xfrm>
        </p:spPr>
        <p:txBody>
          <a:bodyPr>
            <a:normAutofit/>
          </a:bodyPr>
          <a:lstStyle/>
          <a:p>
            <a:pPr>
              <a:buNone/>
            </a:pPr>
            <a:r>
              <a:rPr lang="en-US" b="1" dirty="0" smtClean="0">
                <a:latin typeface="Times New Roman" pitchFamily="18" charset="0"/>
                <a:cs typeface="Times New Roman" pitchFamily="18" charset="0"/>
              </a:rPr>
              <a:t>Input permutation</a:t>
            </a:r>
          </a:p>
          <a:p>
            <a:r>
              <a:rPr lang="en-US" dirty="0" smtClean="0">
                <a:latin typeface="Times New Roman" pitchFamily="18" charset="0"/>
                <a:cs typeface="Times New Roman" pitchFamily="18" charset="0"/>
              </a:rPr>
              <a:t>See each 64-bit block as 8 Bytes, arranged in a matrix</a:t>
            </a:r>
          </a:p>
          <a:p>
            <a:r>
              <a:rPr lang="en-US" dirty="0" smtClean="0">
                <a:latin typeface="Times New Roman" pitchFamily="18" charset="0"/>
                <a:cs typeface="Times New Roman" pitchFamily="18" charset="0"/>
              </a:rPr>
              <a:t>Diffusion of bits over all bytes</a:t>
            </a:r>
          </a:p>
          <a:p>
            <a:pPr lvl="1"/>
            <a:r>
              <a:rPr lang="en-US" dirty="0" smtClean="0">
                <a:latin typeface="Times New Roman" pitchFamily="18" charset="0"/>
                <a:cs typeface="Times New Roman" pitchFamily="18" charset="0"/>
              </a:rPr>
              <a:t>Bits of a column are packed into a row</a:t>
            </a:r>
          </a:p>
          <a:p>
            <a:pPr lvl="1"/>
            <a:r>
              <a:rPr lang="en-US" dirty="0" smtClean="0">
                <a:latin typeface="Times New Roman" pitchFamily="18" charset="0"/>
                <a:cs typeface="Times New Roman" pitchFamily="18" charset="0"/>
              </a:rPr>
              <a:t>First byte is spread into 8th bits of all bytes</a:t>
            </a:r>
          </a:p>
          <a:p>
            <a:pPr lvl="1"/>
            <a:r>
              <a:rPr lang="en-US" dirty="0" smtClean="0">
                <a:latin typeface="Times New Roman" pitchFamily="18" charset="0"/>
                <a:cs typeface="Times New Roman" pitchFamily="18" charset="0"/>
              </a:rPr>
              <a:t>Second byte is spread into 7th bits of all bytes</a:t>
            </a:r>
          </a:p>
          <a:p>
            <a:pPr lvl="1"/>
            <a:r>
              <a:rPr lang="en-US" dirty="0" smtClean="0">
                <a:latin typeface="Times New Roman" pitchFamily="18" charset="0"/>
                <a:cs typeface="Times New Roman" pitchFamily="18" charset="0"/>
              </a:rPr>
              <a:t>...</a:t>
            </a:r>
          </a:p>
        </p:txBody>
      </p:sp>
      <p:pic>
        <p:nvPicPr>
          <p:cNvPr id="1026" name="Picture 2"/>
          <p:cNvPicPr>
            <a:picLocks noChangeAspect="1" noChangeArrowheads="1"/>
          </p:cNvPicPr>
          <p:nvPr/>
        </p:nvPicPr>
        <p:blipFill>
          <a:blip r:embed="rId2" cstate="print"/>
          <a:srcRect/>
          <a:stretch>
            <a:fillRect/>
          </a:stretch>
        </p:blipFill>
        <p:spPr bwMode="auto">
          <a:xfrm>
            <a:off x="819150" y="4229100"/>
            <a:ext cx="7791450" cy="2476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200">
                <a:solidFill>
                  <a:schemeClr val="bg2"/>
                </a:solidFill>
              </a:rPr>
              <a:t>6.</a:t>
            </a:r>
            <a:fld id="{71AAE430-2607-4F21-A537-02C6B5234906}" type="slidenum">
              <a:rPr lang="en-US" altLang="en-US" sz="1200">
                <a:solidFill>
                  <a:schemeClr val="bg2"/>
                </a:solidFill>
              </a:rPr>
              <a:pPr/>
              <a:t>32</a:t>
            </a:fld>
            <a:endParaRPr lang="en-US" altLang="en-US" sz="1200">
              <a:solidFill>
                <a:schemeClr val="bg2"/>
              </a:solidFill>
            </a:endParaRPr>
          </a:p>
        </p:txBody>
      </p:sp>
      <p:sp>
        <p:nvSpPr>
          <p:cNvPr id="31746"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174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1748"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174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175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1751"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175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1753" name="Text Box 10"/>
          <p:cNvSpPr txBox="1">
            <a:spLocks noChangeArrowheads="1"/>
          </p:cNvSpPr>
          <p:nvPr/>
        </p:nvSpPr>
        <p:spPr bwMode="auto">
          <a:xfrm>
            <a:off x="1143000" y="0"/>
            <a:ext cx="27831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latin typeface="Times New Roman" panose="02020603050405020304" pitchFamily="18" charset="0"/>
              </a:rPr>
              <a:t>4.2.1</a:t>
            </a:r>
            <a:r>
              <a:rPr lang="en-US" altLang="en-US" i="1" dirty="0" smtClean="0">
                <a:solidFill>
                  <a:schemeClr val="hlink"/>
                </a:solidFill>
                <a:latin typeface="Times New Roman" panose="02020603050405020304" pitchFamily="18" charset="0"/>
              </a:rPr>
              <a:t>  </a:t>
            </a:r>
            <a:r>
              <a:rPr lang="en-US" altLang="en-US" i="1" dirty="0">
                <a:latin typeface="Times New Roman" panose="02020603050405020304" pitchFamily="18" charset="0"/>
              </a:rPr>
              <a:t>Continue</a:t>
            </a:r>
          </a:p>
        </p:txBody>
      </p:sp>
      <p:sp>
        <p:nvSpPr>
          <p:cNvPr id="31754" name="Text Box 12"/>
          <p:cNvSpPr txBox="1">
            <a:spLocks noChangeArrowheads="1"/>
          </p:cNvSpPr>
          <p:nvPr/>
        </p:nvSpPr>
        <p:spPr bwMode="auto">
          <a:xfrm>
            <a:off x="1703388" y="1676400"/>
            <a:ext cx="5211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Table 6.1  </a:t>
            </a:r>
            <a:r>
              <a:rPr lang="en-US" altLang="en-US" sz="2000" i="1">
                <a:latin typeface="Times New Roman" panose="02020603050405020304" pitchFamily="18" charset="0"/>
              </a:rPr>
              <a:t>Initial and final permutation tables</a:t>
            </a:r>
          </a:p>
        </p:txBody>
      </p:sp>
      <p:pic>
        <p:nvPicPr>
          <p:cNvPr id="3175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938" y="2514600"/>
            <a:ext cx="6316662" cy="290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70725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pic>
        <p:nvPicPr>
          <p:cNvPr id="3" name="Picture 2"/>
          <p:cNvPicPr>
            <a:picLocks noChangeAspect="1"/>
          </p:cNvPicPr>
          <p:nvPr/>
        </p:nvPicPr>
        <p:blipFill>
          <a:blip r:embed="rId2"/>
          <a:stretch>
            <a:fillRect/>
          </a:stretch>
        </p:blipFill>
        <p:spPr>
          <a:xfrm>
            <a:off x="76200" y="381000"/>
            <a:ext cx="8915400" cy="6172199"/>
          </a:xfrm>
          <a:prstGeom prst="rect">
            <a:avLst/>
          </a:prstGeom>
        </p:spPr>
      </p:pic>
    </p:spTree>
    <p:extLst>
      <p:ext uri="{BB962C8B-B14F-4D97-AF65-F5344CB8AC3E}">
        <p14:creationId xmlns:p14="http://schemas.microsoft.com/office/powerpoint/2010/main" val="19170169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200">
                <a:solidFill>
                  <a:schemeClr val="bg2"/>
                </a:solidFill>
              </a:rPr>
              <a:t>6.</a:t>
            </a:r>
            <a:fld id="{F21A8613-B146-42E1-B1D3-DFB21DBAC711}" type="slidenum">
              <a:rPr lang="en-US" altLang="en-US" sz="1200">
                <a:solidFill>
                  <a:schemeClr val="bg2"/>
                </a:solidFill>
              </a:rPr>
              <a:pPr/>
              <a:t>34</a:t>
            </a:fld>
            <a:endParaRPr lang="en-US" altLang="en-US" sz="1200">
              <a:solidFill>
                <a:schemeClr val="bg2"/>
              </a:solidFill>
            </a:endParaRPr>
          </a:p>
        </p:txBody>
      </p:sp>
      <p:sp>
        <p:nvSpPr>
          <p:cNvPr id="37890"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789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7892"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789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789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7895"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789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7897" name="Text Box 9"/>
          <p:cNvSpPr txBox="1">
            <a:spLocks noChangeArrowheads="1"/>
          </p:cNvSpPr>
          <p:nvPr/>
        </p:nvSpPr>
        <p:spPr bwMode="auto">
          <a:xfrm>
            <a:off x="1143000" y="0"/>
            <a:ext cx="31935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latin typeface="Times New Roman" panose="02020603050405020304" pitchFamily="18" charset="0"/>
              </a:rPr>
              <a:t>4.2.1</a:t>
            </a:r>
            <a:r>
              <a:rPr lang="en-US" altLang="en-US" i="1" dirty="0" smtClean="0">
                <a:solidFill>
                  <a:schemeClr val="hlink"/>
                </a:solidFill>
                <a:latin typeface="Times New Roman" panose="02020603050405020304" pitchFamily="18" charset="0"/>
              </a:rPr>
              <a:t>    </a:t>
            </a:r>
            <a:r>
              <a:rPr lang="en-US" altLang="en-US" i="1" dirty="0">
                <a:latin typeface="Times New Roman" panose="02020603050405020304" pitchFamily="18" charset="0"/>
              </a:rPr>
              <a:t>Continued</a:t>
            </a:r>
          </a:p>
        </p:txBody>
      </p:sp>
      <p:sp>
        <p:nvSpPr>
          <p:cNvPr id="37898" name="Line 10"/>
          <p:cNvSpPr>
            <a:spLocks noChangeShapeType="1"/>
          </p:cNvSpPr>
          <p:nvPr/>
        </p:nvSpPr>
        <p:spPr bwMode="auto">
          <a:xfrm>
            <a:off x="457200" y="27432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899" name="Line 11"/>
          <p:cNvSpPr>
            <a:spLocks noChangeShapeType="1"/>
          </p:cNvSpPr>
          <p:nvPr/>
        </p:nvSpPr>
        <p:spPr bwMode="auto">
          <a:xfrm>
            <a:off x="458788" y="54864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00" name="Rectangle 12"/>
          <p:cNvSpPr>
            <a:spLocks noChangeArrowheads="1"/>
          </p:cNvSpPr>
          <p:nvPr/>
        </p:nvSpPr>
        <p:spPr bwMode="auto">
          <a:xfrm>
            <a:off x="495300" y="2835275"/>
            <a:ext cx="8077200" cy="2528888"/>
          </a:xfrm>
          <a:prstGeom prst="rect">
            <a:avLst/>
          </a:prstGeom>
          <a:solidFill>
            <a:srgbClr val="99FF33"/>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a:latin typeface="Times New Roman" panose="02020603050405020304" pitchFamily="18" charset="0"/>
              </a:rPr>
              <a:t>The initial and final permutations are straight P-boxes that are inverses </a:t>
            </a:r>
            <a:br>
              <a:rPr lang="en-US" altLang="en-US">
                <a:latin typeface="Times New Roman" panose="02020603050405020304" pitchFamily="18" charset="0"/>
              </a:rPr>
            </a:br>
            <a:r>
              <a:rPr lang="en-US" altLang="en-US">
                <a:latin typeface="Times New Roman" panose="02020603050405020304" pitchFamily="18" charset="0"/>
              </a:rPr>
              <a:t>of each other.</a:t>
            </a:r>
          </a:p>
          <a:p>
            <a:pPr algn="ctr"/>
            <a:r>
              <a:rPr lang="en-US" altLang="en-US">
                <a:latin typeface="Times New Roman" panose="02020603050405020304" pitchFamily="18" charset="0"/>
              </a:rPr>
              <a:t>They have no cryptography significance in DES.</a:t>
            </a:r>
          </a:p>
        </p:txBody>
      </p:sp>
      <p:grpSp>
        <p:nvGrpSpPr>
          <p:cNvPr id="37901" name="Group 13"/>
          <p:cNvGrpSpPr>
            <a:grpSpLocks/>
          </p:cNvGrpSpPr>
          <p:nvPr/>
        </p:nvGrpSpPr>
        <p:grpSpPr bwMode="auto">
          <a:xfrm>
            <a:off x="457200" y="2133600"/>
            <a:ext cx="1143000" cy="566738"/>
            <a:chOff x="1200" y="1248"/>
            <a:chExt cx="720" cy="357"/>
          </a:xfrm>
        </p:grpSpPr>
        <p:pic>
          <p:nvPicPr>
            <p:cNvPr id="37902"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3" name="Text Box 15"/>
            <p:cNvSpPr txBox="1">
              <a:spLocks noChangeArrowheads="1"/>
            </p:cNvSpPr>
            <p:nvPr/>
          </p:nvSpPr>
          <p:spPr bwMode="auto">
            <a:xfrm>
              <a:off x="1284" y="1248"/>
              <a:ext cx="5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32849562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200">
                <a:solidFill>
                  <a:schemeClr val="bg2"/>
                </a:solidFill>
              </a:rPr>
              <a:t>6.</a:t>
            </a:r>
            <a:fld id="{812D4048-C6BF-4B2E-B6B5-A1D971E5F6C7}" type="slidenum">
              <a:rPr lang="en-US" altLang="en-US" sz="1200">
                <a:solidFill>
                  <a:schemeClr val="bg2"/>
                </a:solidFill>
              </a:rPr>
              <a:pPr/>
              <a:t>35</a:t>
            </a:fld>
            <a:endParaRPr lang="en-US" altLang="en-US" sz="1200">
              <a:solidFill>
                <a:schemeClr val="bg2"/>
              </a:solidFill>
            </a:endParaRPr>
          </a:p>
        </p:txBody>
      </p:sp>
      <p:sp>
        <p:nvSpPr>
          <p:cNvPr id="39938"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993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9940"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994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994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9943"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994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39945" name="Rectangle 9"/>
          <p:cNvSpPr>
            <a:spLocks noChangeArrowheads="1"/>
          </p:cNvSpPr>
          <p:nvPr/>
        </p:nvSpPr>
        <p:spPr bwMode="auto">
          <a:xfrm>
            <a:off x="228600" y="914400"/>
            <a:ext cx="8686800" cy="946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DES uses 16 rounds. Each round of DES is a Feistel cipher.</a:t>
            </a:r>
          </a:p>
        </p:txBody>
      </p:sp>
      <p:sp>
        <p:nvSpPr>
          <p:cNvPr id="39946" name="Text Box 10"/>
          <p:cNvSpPr txBox="1">
            <a:spLocks noChangeArrowheads="1"/>
          </p:cNvSpPr>
          <p:nvPr/>
        </p:nvSpPr>
        <p:spPr bwMode="auto">
          <a:xfrm>
            <a:off x="1143000" y="0"/>
            <a:ext cx="240803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solidFill>
                  <a:schemeClr val="hlink"/>
                </a:solidFill>
                <a:latin typeface="Times New Roman" panose="02020603050405020304" pitchFamily="18" charset="0"/>
              </a:rPr>
              <a:t>4.2.2 </a:t>
            </a:r>
            <a:r>
              <a:rPr lang="en-US" altLang="en-US" i="1" dirty="0">
                <a:solidFill>
                  <a:schemeClr val="hlink"/>
                </a:solidFill>
                <a:latin typeface="Times New Roman" panose="02020603050405020304" pitchFamily="18" charset="0"/>
              </a:rPr>
              <a:t>Rounds</a:t>
            </a:r>
          </a:p>
        </p:txBody>
      </p:sp>
      <p:sp>
        <p:nvSpPr>
          <p:cNvPr id="39947" name="Text Box 13"/>
          <p:cNvSpPr txBox="1">
            <a:spLocks noChangeArrowheads="1"/>
          </p:cNvSpPr>
          <p:nvPr/>
        </p:nvSpPr>
        <p:spPr bwMode="auto">
          <a:xfrm>
            <a:off x="304800" y="3733800"/>
            <a:ext cx="1949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6.4  </a:t>
            </a:r>
            <a:br>
              <a:rPr lang="en-US" altLang="en-US" sz="2400">
                <a:solidFill>
                  <a:schemeClr val="folHlink"/>
                </a:solidFill>
                <a:latin typeface="Times New Roman" panose="02020603050405020304" pitchFamily="18" charset="0"/>
              </a:rPr>
            </a:br>
            <a:r>
              <a:rPr lang="en-US" altLang="en-US" sz="2000" i="1">
                <a:latin typeface="Times New Roman" panose="02020603050405020304" pitchFamily="18" charset="0"/>
              </a:rPr>
              <a:t>A round in DES </a:t>
            </a:r>
            <a:br>
              <a:rPr lang="en-US" altLang="en-US" sz="2000" i="1">
                <a:latin typeface="Times New Roman" panose="02020603050405020304" pitchFamily="18" charset="0"/>
              </a:rPr>
            </a:br>
            <a:r>
              <a:rPr lang="en-US" altLang="en-US" sz="2000" i="1">
                <a:latin typeface="Times New Roman" panose="02020603050405020304" pitchFamily="18" charset="0"/>
              </a:rPr>
              <a:t>(encryption site)</a:t>
            </a:r>
          </a:p>
        </p:txBody>
      </p:sp>
      <p:pic>
        <p:nvPicPr>
          <p:cNvPr id="39948"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488" y="2025650"/>
            <a:ext cx="4278312"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18295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7772400" cy="792162"/>
          </a:xfrm>
        </p:spPr>
        <p:txBody>
          <a:bodyPr>
            <a:normAutofit/>
          </a:bodyPr>
          <a:lstStyle/>
          <a:p>
            <a:r>
              <a:rPr lang="en-US" sz="3600" dirty="0" smtClean="0">
                <a:solidFill>
                  <a:schemeClr val="tx1"/>
                </a:solidFill>
                <a:latin typeface="Times New Roman" pitchFamily="18" charset="0"/>
                <a:cs typeface="Times New Roman" pitchFamily="18" charset="0"/>
              </a:rPr>
              <a:t>DES:  core idea – Feistel Network</a:t>
            </a:r>
            <a:endParaRPr lang="en-US" sz="36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397000"/>
            <a:ext cx="8229600" cy="1625600"/>
          </a:xfrm>
        </p:spPr>
        <p:txBody>
          <a:bodyPr>
            <a:normAutofit/>
          </a:bodyPr>
          <a:lstStyle/>
          <a:p>
            <a:pPr marL="0" indent="0">
              <a:buNone/>
            </a:pPr>
            <a:r>
              <a:rPr lang="en-US" dirty="0" smtClean="0">
                <a:latin typeface="Times New Roman" pitchFamily="18" charset="0"/>
                <a:cs typeface="Times New Roman" pitchFamily="18" charset="0"/>
              </a:rPr>
              <a:t>DES is based on Feistal Network</a:t>
            </a:r>
          </a:p>
          <a:p>
            <a:pPr marL="0" indent="0">
              <a:spcBef>
                <a:spcPts val="2376"/>
              </a:spcBef>
              <a:buNone/>
            </a:pPr>
            <a:r>
              <a:rPr lang="en-US" dirty="0" smtClean="0">
                <a:latin typeface="Times New Roman" pitchFamily="18" charset="0"/>
                <a:cs typeface="Times New Roman" pitchFamily="18" charset="0"/>
              </a:rPr>
              <a:t>Consists of invertible function   F: </a:t>
            </a:r>
            <a:r>
              <a:rPr lang="en-US" dirty="0">
                <a:latin typeface="Times New Roman" pitchFamily="18" charset="0"/>
                <a:cs typeface="Times New Roman" pitchFamily="18" charset="0"/>
              </a:rPr>
              <a:t>{0,1</a:t>
            </a:r>
            <a:r>
              <a:rPr lang="en-US" dirty="0" smtClean="0">
                <a:latin typeface="Times New Roman" pitchFamily="18" charset="0"/>
                <a:cs typeface="Times New Roman" pitchFamily="18" charset="0"/>
              </a:rPr>
              <a:t>}</a:t>
            </a:r>
            <a:r>
              <a:rPr lang="en-US" baseline="30000" dirty="0">
                <a:latin typeface="Times New Roman" pitchFamily="18" charset="0"/>
                <a:cs typeface="Times New Roman" pitchFamily="18" charset="0"/>
              </a:rPr>
              <a:t>2</a:t>
            </a:r>
            <a:r>
              <a:rPr lang="en-US" baseline="30000"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  {0,1</a:t>
            </a:r>
            <a:r>
              <a:rPr lang="en-US" dirty="0" smtClean="0">
                <a:latin typeface="Times New Roman" pitchFamily="18" charset="0"/>
                <a:cs typeface="Times New Roman" pitchFamily="18" charset="0"/>
              </a:rPr>
              <a:t>}</a:t>
            </a:r>
            <a:r>
              <a:rPr lang="en-US" baseline="30000" dirty="0" smtClean="0">
                <a:latin typeface="Times New Roman" pitchFamily="18" charset="0"/>
                <a:cs typeface="Times New Roman" pitchFamily="18" charset="0"/>
              </a:rPr>
              <a:t>2n</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64" name="TextBox 63"/>
          <p:cNvSpPr txBox="1"/>
          <p:nvPr/>
        </p:nvSpPr>
        <p:spPr>
          <a:xfrm>
            <a:off x="2057401" y="5765801"/>
            <a:ext cx="1628972" cy="461665"/>
          </a:xfrm>
          <a:prstGeom prst="rect">
            <a:avLst/>
          </a:prstGeom>
          <a:noFill/>
        </p:spPr>
        <p:txBody>
          <a:bodyPr wrap="none" rtlCol="0">
            <a:spAutoFit/>
          </a:bodyPr>
          <a:lstStyle/>
          <a:p>
            <a:r>
              <a:rPr lang="en-US" sz="2400" dirty="0" smtClean="0">
                <a:latin typeface="Times New Roman" pitchFamily="18" charset="0"/>
                <a:cs typeface="Times New Roman" pitchFamily="18" charset="0"/>
              </a:rPr>
              <a:t>In symbols:</a:t>
            </a:r>
            <a:endParaRPr lang="en-US" sz="2400" dirty="0">
              <a:latin typeface="Times New Roman" pitchFamily="18" charset="0"/>
              <a:cs typeface="Times New Roman" pitchFamily="18" charset="0"/>
            </a:endParaRPr>
          </a:p>
        </p:txBody>
      </p:sp>
      <p:grpSp>
        <p:nvGrpSpPr>
          <p:cNvPr id="5" name="Group 16"/>
          <p:cNvGrpSpPr/>
          <p:nvPr/>
        </p:nvGrpSpPr>
        <p:grpSpPr>
          <a:xfrm>
            <a:off x="609601" y="3327400"/>
            <a:ext cx="7848600" cy="2198132"/>
            <a:chOff x="609600" y="2495550"/>
            <a:chExt cx="7848600" cy="1648599"/>
          </a:xfrm>
        </p:grpSpPr>
        <p:sp>
          <p:nvSpPr>
            <p:cNvPr id="11" name="TextBox 10"/>
            <p:cNvSpPr txBox="1"/>
            <p:nvPr/>
          </p:nvSpPr>
          <p:spPr>
            <a:xfrm>
              <a:off x="774333" y="3867150"/>
              <a:ext cx="684803" cy="276999"/>
            </a:xfrm>
            <a:prstGeom prst="rect">
              <a:avLst/>
            </a:prstGeom>
            <a:noFill/>
          </p:spPr>
          <p:txBody>
            <a:bodyPr wrap="none" rtlCol="0">
              <a:spAutoFit/>
            </a:bodyPr>
            <a:lstStyle/>
            <a:p>
              <a:r>
                <a:rPr lang="en-US" dirty="0" smtClean="0"/>
                <a:t>input</a:t>
              </a:r>
              <a:endParaRPr lang="en-US" dirty="0"/>
            </a:p>
          </p:txBody>
        </p:sp>
        <p:sp>
          <p:nvSpPr>
            <p:cNvPr id="63" name="TextBox 62"/>
            <p:cNvSpPr txBox="1"/>
            <p:nvPr/>
          </p:nvSpPr>
          <p:spPr>
            <a:xfrm>
              <a:off x="7632333" y="3867150"/>
              <a:ext cx="825867" cy="276999"/>
            </a:xfrm>
            <a:prstGeom prst="rect">
              <a:avLst/>
            </a:prstGeom>
            <a:noFill/>
          </p:spPr>
          <p:txBody>
            <a:bodyPr wrap="none" rtlCol="0">
              <a:spAutoFit/>
            </a:bodyPr>
            <a:lstStyle/>
            <a:p>
              <a:r>
                <a:rPr lang="en-US" dirty="0" smtClean="0"/>
                <a:t>output</a:t>
              </a:r>
              <a:endParaRPr lang="en-US" dirty="0"/>
            </a:p>
          </p:txBody>
        </p:sp>
        <p:sp>
          <p:nvSpPr>
            <p:cNvPr id="51" name="Rectangle 50"/>
            <p:cNvSpPr/>
            <p:nvPr/>
          </p:nvSpPr>
          <p:spPr>
            <a:xfrm>
              <a:off x="6096000" y="2571750"/>
              <a:ext cx="381000" cy="685800"/>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smtClean="0">
                  <a:solidFill>
                    <a:srgbClr val="0000FF"/>
                  </a:solidFill>
                </a:rPr>
                <a:t>R</a:t>
              </a:r>
              <a:r>
                <a:rPr lang="en-US" baseline="-25000" dirty="0" smtClean="0">
                  <a:solidFill>
                    <a:srgbClr val="0000FF"/>
                  </a:solidFill>
                </a:rPr>
                <a:t>d-1</a:t>
              </a:r>
              <a:endParaRPr lang="en-US" baseline="-25000" dirty="0">
                <a:solidFill>
                  <a:srgbClr val="0000FF"/>
                </a:solidFill>
              </a:endParaRPr>
            </a:p>
          </p:txBody>
        </p:sp>
        <p:sp>
          <p:nvSpPr>
            <p:cNvPr id="52" name="Rectangle 51"/>
            <p:cNvSpPr/>
            <p:nvPr/>
          </p:nvSpPr>
          <p:spPr>
            <a:xfrm>
              <a:off x="6096000" y="3257550"/>
              <a:ext cx="381000" cy="685800"/>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smtClean="0">
                  <a:solidFill>
                    <a:srgbClr val="0000FF"/>
                  </a:solidFill>
                </a:rPr>
                <a:t>L</a:t>
              </a:r>
              <a:r>
                <a:rPr lang="en-US" baseline="-25000" dirty="0" smtClean="0">
                  <a:solidFill>
                    <a:srgbClr val="0000FF"/>
                  </a:solidFill>
                </a:rPr>
                <a:t>d-1</a:t>
              </a:r>
              <a:endParaRPr lang="en-US" baseline="-25000" dirty="0">
                <a:solidFill>
                  <a:srgbClr val="0000FF"/>
                </a:solidFill>
              </a:endParaRPr>
            </a:p>
          </p:txBody>
        </p:sp>
        <p:sp>
          <p:nvSpPr>
            <p:cNvPr id="62" name="Rectangle 61"/>
            <p:cNvSpPr/>
            <p:nvPr/>
          </p:nvSpPr>
          <p:spPr>
            <a:xfrm>
              <a:off x="7772400" y="2571750"/>
              <a:ext cx="381000" cy="685800"/>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smtClean="0">
                  <a:solidFill>
                    <a:srgbClr val="0000FF"/>
                  </a:solidFill>
                </a:rPr>
                <a:t>R</a:t>
              </a:r>
              <a:r>
                <a:rPr lang="en-US" baseline="-25000" dirty="0">
                  <a:solidFill>
                    <a:srgbClr val="0000FF"/>
                  </a:solidFill>
                </a:rPr>
                <a:t>d</a:t>
              </a:r>
            </a:p>
          </p:txBody>
        </p:sp>
        <p:sp>
          <p:nvSpPr>
            <p:cNvPr id="65" name="Rectangle 64"/>
            <p:cNvSpPr/>
            <p:nvPr/>
          </p:nvSpPr>
          <p:spPr>
            <a:xfrm>
              <a:off x="7772400" y="3257550"/>
              <a:ext cx="381000" cy="685800"/>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err="1" smtClean="0">
                  <a:solidFill>
                    <a:srgbClr val="0000FF"/>
                  </a:solidFill>
                </a:rPr>
                <a:t>L</a:t>
              </a:r>
              <a:r>
                <a:rPr lang="en-US" baseline="-25000" dirty="0" err="1">
                  <a:solidFill>
                    <a:srgbClr val="0000FF"/>
                  </a:solidFill>
                </a:rPr>
                <a:t>d</a:t>
              </a:r>
              <a:endParaRPr lang="en-US" baseline="-25000" dirty="0">
                <a:solidFill>
                  <a:srgbClr val="0000FF"/>
                </a:solidFill>
              </a:endParaRPr>
            </a:p>
          </p:txBody>
        </p:sp>
        <p:sp>
          <p:nvSpPr>
            <p:cNvPr id="66" name="Rectangle 65"/>
            <p:cNvSpPr/>
            <p:nvPr/>
          </p:nvSpPr>
          <p:spPr>
            <a:xfrm>
              <a:off x="914400" y="2495550"/>
              <a:ext cx="381000" cy="685800"/>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smtClean="0">
                  <a:solidFill>
                    <a:srgbClr val="0000FF"/>
                  </a:solidFill>
                </a:rPr>
                <a:t>R</a:t>
              </a:r>
              <a:r>
                <a:rPr lang="en-US" baseline="-25000" dirty="0">
                  <a:solidFill>
                    <a:srgbClr val="0000FF"/>
                  </a:solidFill>
                </a:rPr>
                <a:t>0</a:t>
              </a:r>
            </a:p>
          </p:txBody>
        </p:sp>
        <p:sp>
          <p:nvSpPr>
            <p:cNvPr id="67" name="Rectangle 66"/>
            <p:cNvSpPr/>
            <p:nvPr/>
          </p:nvSpPr>
          <p:spPr>
            <a:xfrm>
              <a:off x="914400" y="3181350"/>
              <a:ext cx="381000" cy="685800"/>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smtClean="0">
                  <a:solidFill>
                    <a:srgbClr val="0000FF"/>
                  </a:solidFill>
                </a:rPr>
                <a:t>L</a:t>
              </a:r>
              <a:r>
                <a:rPr lang="en-US" baseline="-25000" dirty="0">
                  <a:solidFill>
                    <a:srgbClr val="0000FF"/>
                  </a:solidFill>
                </a:rPr>
                <a:t>0</a:t>
              </a:r>
            </a:p>
          </p:txBody>
        </p:sp>
        <p:sp>
          <p:nvSpPr>
            <p:cNvPr id="68" name="TextBox 67"/>
            <p:cNvSpPr txBox="1"/>
            <p:nvPr/>
          </p:nvSpPr>
          <p:spPr>
            <a:xfrm rot="5400000">
              <a:off x="525087" y="2596322"/>
              <a:ext cx="561692" cy="369332"/>
            </a:xfrm>
            <a:prstGeom prst="rect">
              <a:avLst/>
            </a:prstGeom>
            <a:noFill/>
          </p:spPr>
          <p:txBody>
            <a:bodyPr wrap="none" rtlCol="0">
              <a:spAutoFit/>
            </a:bodyPr>
            <a:lstStyle/>
            <a:p>
              <a:r>
                <a:rPr lang="en-US" dirty="0"/>
                <a:t>n</a:t>
              </a:r>
              <a:r>
                <a:rPr lang="en-US" dirty="0" smtClean="0"/>
                <a:t>-bits</a:t>
              </a:r>
              <a:endParaRPr lang="en-US" dirty="0"/>
            </a:p>
          </p:txBody>
        </p:sp>
        <p:sp>
          <p:nvSpPr>
            <p:cNvPr id="69" name="TextBox 68"/>
            <p:cNvSpPr txBox="1"/>
            <p:nvPr/>
          </p:nvSpPr>
          <p:spPr>
            <a:xfrm rot="5400000">
              <a:off x="513420" y="3397046"/>
              <a:ext cx="561692" cy="369332"/>
            </a:xfrm>
            <a:prstGeom prst="rect">
              <a:avLst/>
            </a:prstGeom>
            <a:noFill/>
          </p:spPr>
          <p:txBody>
            <a:bodyPr wrap="none" rtlCol="0">
              <a:spAutoFit/>
            </a:bodyPr>
            <a:lstStyle/>
            <a:p>
              <a:r>
                <a:rPr lang="en-US" dirty="0"/>
                <a:t>n</a:t>
              </a:r>
              <a:r>
                <a:rPr lang="en-US" dirty="0" smtClean="0"/>
                <a:t>-bits</a:t>
              </a:r>
              <a:endParaRPr lang="en-US" dirty="0"/>
            </a:p>
          </p:txBody>
        </p:sp>
        <p:sp>
          <p:nvSpPr>
            <p:cNvPr id="70" name="Rectangle 69"/>
            <p:cNvSpPr/>
            <p:nvPr/>
          </p:nvSpPr>
          <p:spPr>
            <a:xfrm>
              <a:off x="2590800" y="2571750"/>
              <a:ext cx="381000" cy="685800"/>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smtClean="0">
                  <a:solidFill>
                    <a:srgbClr val="0000FF"/>
                  </a:solidFill>
                </a:rPr>
                <a:t>R</a:t>
              </a:r>
              <a:r>
                <a:rPr lang="en-US" baseline="-25000" dirty="0" smtClean="0">
                  <a:solidFill>
                    <a:srgbClr val="0000FF"/>
                  </a:solidFill>
                </a:rPr>
                <a:t>1</a:t>
              </a:r>
              <a:endParaRPr lang="en-US" baseline="-25000" dirty="0">
                <a:solidFill>
                  <a:srgbClr val="0000FF"/>
                </a:solidFill>
              </a:endParaRPr>
            </a:p>
          </p:txBody>
        </p:sp>
        <p:sp>
          <p:nvSpPr>
            <p:cNvPr id="71" name="Rectangle 70"/>
            <p:cNvSpPr/>
            <p:nvPr/>
          </p:nvSpPr>
          <p:spPr>
            <a:xfrm>
              <a:off x="2590800" y="3257550"/>
              <a:ext cx="381000" cy="685800"/>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smtClean="0">
                  <a:solidFill>
                    <a:srgbClr val="0000FF"/>
                  </a:solidFill>
                </a:rPr>
                <a:t>L</a:t>
              </a:r>
              <a:r>
                <a:rPr lang="en-US" baseline="-25000" dirty="0" smtClean="0">
                  <a:solidFill>
                    <a:srgbClr val="0000FF"/>
                  </a:solidFill>
                </a:rPr>
                <a:t>1</a:t>
              </a:r>
              <a:endParaRPr lang="en-US" baseline="-25000" dirty="0">
                <a:solidFill>
                  <a:srgbClr val="0000FF"/>
                </a:solidFill>
              </a:endParaRPr>
            </a:p>
          </p:txBody>
        </p:sp>
        <p:sp>
          <p:nvSpPr>
            <p:cNvPr id="72" name="TextBox 71"/>
            <p:cNvSpPr txBox="1"/>
            <p:nvPr/>
          </p:nvSpPr>
          <p:spPr>
            <a:xfrm flipV="1">
              <a:off x="1600200" y="3470018"/>
              <a:ext cx="490840" cy="346249"/>
            </a:xfrm>
            <a:prstGeom prst="rect">
              <a:avLst/>
            </a:prstGeom>
            <a:noFill/>
          </p:spPr>
          <p:txBody>
            <a:bodyPr wrap="none" rtlCol="0">
              <a:spAutoFit/>
            </a:bodyPr>
            <a:lstStyle/>
            <a:p>
              <a:r>
                <a:rPr lang="en-US" sz="2400" dirty="0" smtClean="0"/>
                <a:t>⊕</a:t>
              </a:r>
              <a:endParaRPr lang="en-US" sz="2400" dirty="0"/>
            </a:p>
          </p:txBody>
        </p:sp>
        <p:cxnSp>
          <p:nvCxnSpPr>
            <p:cNvPr id="73" name="Straight Connector 72"/>
            <p:cNvCxnSpPr/>
            <p:nvPr/>
          </p:nvCxnSpPr>
          <p:spPr>
            <a:xfrm flipV="1">
              <a:off x="1295400" y="2708017"/>
              <a:ext cx="914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1295400" y="3698617"/>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72" idx="3"/>
            </p:cNvCxnSpPr>
            <p:nvPr/>
          </p:nvCxnSpPr>
          <p:spPr>
            <a:xfrm>
              <a:off x="2091040" y="3643142"/>
              <a:ext cx="118760" cy="55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endCxn id="71" idx="1"/>
            </p:cNvCxnSpPr>
            <p:nvPr/>
          </p:nvCxnSpPr>
          <p:spPr>
            <a:xfrm flipV="1">
              <a:off x="2209800" y="2822317"/>
              <a:ext cx="381000" cy="876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endCxn id="70" idx="1"/>
            </p:cNvCxnSpPr>
            <p:nvPr/>
          </p:nvCxnSpPr>
          <p:spPr>
            <a:xfrm>
              <a:off x="2209800" y="2708017"/>
              <a:ext cx="381000" cy="800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8" name="Oval 77"/>
            <p:cNvSpPr/>
            <p:nvPr/>
          </p:nvSpPr>
          <p:spPr>
            <a:xfrm>
              <a:off x="1524000" y="2936617"/>
              <a:ext cx="457200" cy="3810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smtClean="0">
                  <a:solidFill>
                    <a:srgbClr val="0000FF"/>
                  </a:solidFill>
                </a:rPr>
                <a:t>f</a:t>
              </a:r>
              <a:r>
                <a:rPr lang="en-US" baseline="-25000" dirty="0">
                  <a:solidFill>
                    <a:srgbClr val="0000FF"/>
                  </a:solidFill>
                </a:rPr>
                <a:t>1</a:t>
              </a:r>
            </a:p>
          </p:txBody>
        </p:sp>
        <p:cxnSp>
          <p:nvCxnSpPr>
            <p:cNvPr id="79" name="Straight Arrow Connector 78"/>
            <p:cNvCxnSpPr/>
            <p:nvPr/>
          </p:nvCxnSpPr>
          <p:spPr>
            <a:xfrm>
              <a:off x="1752600" y="2708017"/>
              <a:ext cx="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1752600" y="3317617"/>
              <a:ext cx="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1" name="Rectangle 80"/>
            <p:cNvSpPr/>
            <p:nvPr/>
          </p:nvSpPr>
          <p:spPr>
            <a:xfrm>
              <a:off x="4267200" y="2571750"/>
              <a:ext cx="381000" cy="685800"/>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smtClean="0">
                  <a:solidFill>
                    <a:srgbClr val="0000FF"/>
                  </a:solidFill>
                </a:rPr>
                <a:t>R</a:t>
              </a:r>
              <a:r>
                <a:rPr lang="en-US" baseline="-25000" dirty="0" smtClean="0">
                  <a:solidFill>
                    <a:srgbClr val="0000FF"/>
                  </a:solidFill>
                </a:rPr>
                <a:t>2</a:t>
              </a:r>
              <a:endParaRPr lang="en-US" baseline="-25000" dirty="0">
                <a:solidFill>
                  <a:srgbClr val="0000FF"/>
                </a:solidFill>
              </a:endParaRPr>
            </a:p>
          </p:txBody>
        </p:sp>
        <p:sp>
          <p:nvSpPr>
            <p:cNvPr id="82" name="Rectangle 81"/>
            <p:cNvSpPr/>
            <p:nvPr/>
          </p:nvSpPr>
          <p:spPr>
            <a:xfrm>
              <a:off x="4267200" y="3257550"/>
              <a:ext cx="381000" cy="685800"/>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smtClean="0">
                  <a:solidFill>
                    <a:srgbClr val="0000FF"/>
                  </a:solidFill>
                </a:rPr>
                <a:t>L</a:t>
              </a:r>
              <a:r>
                <a:rPr lang="en-US" baseline="-25000" dirty="0" smtClean="0">
                  <a:solidFill>
                    <a:srgbClr val="0000FF"/>
                  </a:solidFill>
                </a:rPr>
                <a:t>2</a:t>
              </a:r>
              <a:endParaRPr lang="en-US" baseline="-25000" dirty="0">
                <a:solidFill>
                  <a:srgbClr val="0000FF"/>
                </a:solidFill>
              </a:endParaRPr>
            </a:p>
          </p:txBody>
        </p:sp>
        <p:sp>
          <p:nvSpPr>
            <p:cNvPr id="83" name="TextBox 82"/>
            <p:cNvSpPr txBox="1"/>
            <p:nvPr/>
          </p:nvSpPr>
          <p:spPr>
            <a:xfrm flipV="1">
              <a:off x="3276600" y="3470018"/>
              <a:ext cx="490840" cy="346249"/>
            </a:xfrm>
            <a:prstGeom prst="rect">
              <a:avLst/>
            </a:prstGeom>
            <a:noFill/>
          </p:spPr>
          <p:txBody>
            <a:bodyPr wrap="none" rtlCol="0">
              <a:spAutoFit/>
            </a:bodyPr>
            <a:lstStyle/>
            <a:p>
              <a:r>
                <a:rPr lang="en-US" sz="2400" dirty="0" smtClean="0"/>
                <a:t>⊕</a:t>
              </a:r>
              <a:endParaRPr lang="en-US" sz="2400" dirty="0"/>
            </a:p>
          </p:txBody>
        </p:sp>
        <p:cxnSp>
          <p:nvCxnSpPr>
            <p:cNvPr id="84" name="Straight Connector 83"/>
            <p:cNvCxnSpPr/>
            <p:nvPr/>
          </p:nvCxnSpPr>
          <p:spPr>
            <a:xfrm flipV="1">
              <a:off x="2971800" y="2708017"/>
              <a:ext cx="914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2971800" y="3698617"/>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Straight Connector 85"/>
            <p:cNvCxnSpPr>
              <a:stCxn id="83" idx="3"/>
            </p:cNvCxnSpPr>
            <p:nvPr/>
          </p:nvCxnSpPr>
          <p:spPr>
            <a:xfrm>
              <a:off x="3767440" y="3643142"/>
              <a:ext cx="118760" cy="55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endCxn id="82" idx="1"/>
            </p:cNvCxnSpPr>
            <p:nvPr/>
          </p:nvCxnSpPr>
          <p:spPr>
            <a:xfrm flipV="1">
              <a:off x="3886200" y="2822317"/>
              <a:ext cx="381000" cy="876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endCxn id="81" idx="1"/>
            </p:cNvCxnSpPr>
            <p:nvPr/>
          </p:nvCxnSpPr>
          <p:spPr>
            <a:xfrm>
              <a:off x="3886200" y="2708017"/>
              <a:ext cx="381000" cy="800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9" name="Oval 88"/>
            <p:cNvSpPr/>
            <p:nvPr/>
          </p:nvSpPr>
          <p:spPr>
            <a:xfrm>
              <a:off x="3200400" y="2936617"/>
              <a:ext cx="457200" cy="3810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smtClean="0">
                  <a:solidFill>
                    <a:srgbClr val="0000FF"/>
                  </a:solidFill>
                </a:rPr>
                <a:t>f</a:t>
              </a:r>
              <a:r>
                <a:rPr lang="en-US" baseline="-25000" dirty="0" smtClean="0">
                  <a:solidFill>
                    <a:srgbClr val="0000FF"/>
                  </a:solidFill>
                </a:rPr>
                <a:t>2</a:t>
              </a:r>
              <a:endParaRPr lang="en-US" baseline="-25000" dirty="0">
                <a:solidFill>
                  <a:srgbClr val="0000FF"/>
                </a:solidFill>
              </a:endParaRPr>
            </a:p>
          </p:txBody>
        </p:sp>
        <p:cxnSp>
          <p:nvCxnSpPr>
            <p:cNvPr id="90" name="Straight Arrow Connector 89"/>
            <p:cNvCxnSpPr/>
            <p:nvPr/>
          </p:nvCxnSpPr>
          <p:spPr>
            <a:xfrm>
              <a:off x="3429000" y="2708017"/>
              <a:ext cx="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3429000" y="3317617"/>
              <a:ext cx="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5181600" y="2876550"/>
              <a:ext cx="702436" cy="623248"/>
            </a:xfrm>
            <a:prstGeom prst="rect">
              <a:avLst/>
            </a:prstGeom>
            <a:noFill/>
          </p:spPr>
          <p:txBody>
            <a:bodyPr wrap="none" rtlCol="0">
              <a:spAutoFit/>
            </a:bodyPr>
            <a:lstStyle/>
            <a:p>
              <a:r>
                <a:rPr lang="en-US" sz="4800" b="1" dirty="0" smtClean="0"/>
                <a:t>⋯</a:t>
              </a:r>
              <a:endParaRPr lang="en-US" sz="4800" b="1" dirty="0"/>
            </a:p>
          </p:txBody>
        </p:sp>
        <p:sp>
          <p:nvSpPr>
            <p:cNvPr id="93" name="TextBox 92"/>
            <p:cNvSpPr txBox="1"/>
            <p:nvPr/>
          </p:nvSpPr>
          <p:spPr>
            <a:xfrm flipV="1">
              <a:off x="6781800" y="3546218"/>
              <a:ext cx="490840" cy="346249"/>
            </a:xfrm>
            <a:prstGeom prst="rect">
              <a:avLst/>
            </a:prstGeom>
            <a:noFill/>
          </p:spPr>
          <p:txBody>
            <a:bodyPr wrap="none" rtlCol="0">
              <a:spAutoFit/>
            </a:bodyPr>
            <a:lstStyle/>
            <a:p>
              <a:r>
                <a:rPr lang="en-US" sz="2400" dirty="0" smtClean="0"/>
                <a:t>⊕</a:t>
              </a:r>
              <a:endParaRPr lang="en-US" sz="2400" dirty="0"/>
            </a:p>
          </p:txBody>
        </p:sp>
        <p:cxnSp>
          <p:nvCxnSpPr>
            <p:cNvPr id="94" name="Straight Connector 93"/>
            <p:cNvCxnSpPr/>
            <p:nvPr/>
          </p:nvCxnSpPr>
          <p:spPr>
            <a:xfrm flipV="1">
              <a:off x="6477000" y="2784217"/>
              <a:ext cx="914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6477000" y="3774817"/>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93" idx="3"/>
            </p:cNvCxnSpPr>
            <p:nvPr/>
          </p:nvCxnSpPr>
          <p:spPr>
            <a:xfrm>
              <a:off x="7272640" y="3719342"/>
              <a:ext cx="118760" cy="55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flipV="1">
              <a:off x="7391400" y="2898517"/>
              <a:ext cx="381000" cy="876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a:off x="7391400" y="2784217"/>
              <a:ext cx="381000" cy="800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9" name="Oval 98"/>
            <p:cNvSpPr/>
            <p:nvPr/>
          </p:nvSpPr>
          <p:spPr>
            <a:xfrm>
              <a:off x="6705600" y="3012817"/>
              <a:ext cx="457200" cy="3810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err="1" smtClean="0">
                  <a:solidFill>
                    <a:srgbClr val="0000FF"/>
                  </a:solidFill>
                </a:rPr>
                <a:t>f</a:t>
              </a:r>
              <a:r>
                <a:rPr lang="en-US" baseline="-25000" dirty="0" err="1">
                  <a:solidFill>
                    <a:srgbClr val="0000FF"/>
                  </a:solidFill>
                </a:rPr>
                <a:t>d</a:t>
              </a:r>
              <a:endParaRPr lang="en-US" baseline="-25000" dirty="0">
                <a:solidFill>
                  <a:srgbClr val="0000FF"/>
                </a:solidFill>
              </a:endParaRPr>
            </a:p>
          </p:txBody>
        </p:sp>
        <p:cxnSp>
          <p:nvCxnSpPr>
            <p:cNvPr id="100" name="Straight Arrow Connector 99"/>
            <p:cNvCxnSpPr/>
            <p:nvPr/>
          </p:nvCxnSpPr>
          <p:spPr>
            <a:xfrm>
              <a:off x="6934200" y="2784217"/>
              <a:ext cx="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6934200" y="3393817"/>
              <a:ext cx="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4" name="Ink 3"/>
          <p:cNvPicPr/>
          <p:nvPr/>
        </p:nvPicPr>
        <p:blipFill>
          <a:blip r:embed="rId2" cstate="print"/>
          <a:stretch>
            <a:fillRect/>
          </a:stretch>
        </p:blipFill>
        <p:spPr>
          <a:xfrm>
            <a:off x="3965400" y="5461000"/>
            <a:ext cx="2715840" cy="1137600"/>
          </a:xfrm>
          <a:prstGeom prst="rect">
            <a:avLst/>
          </a:prstGeom>
        </p:spPr>
      </p:pic>
      <p:sp>
        <p:nvSpPr>
          <p:cNvPr id="49" name="Footer Placeholder 48"/>
          <p:cNvSpPr>
            <a:spLocks noGrp="1"/>
          </p:cNvSpPr>
          <p:nvPr>
            <p:ph type="ftr" sz="quarter" idx="11"/>
          </p:nvPr>
        </p:nvSpPr>
        <p:spPr/>
        <p:txBody>
          <a:bodyPr/>
          <a:lstStyle/>
          <a:p>
            <a:r>
              <a:rPr lang="en-US" smtClean="0"/>
              <a:t>FAST-NUCES</a:t>
            </a:r>
            <a:endParaRPr lang="en-US"/>
          </a:p>
        </p:txBody>
      </p:sp>
      <p:pic>
        <p:nvPicPr>
          <p:cNvPr id="50" name="Picture 49" descr="http://study.result.pk/wp-content/uploads/2011/07/National-University-of-Computer-and-Emerging-Sciences-NUCES-300x300.png"/>
          <p:cNvPicPr/>
          <p:nvPr/>
        </p:nvPicPr>
        <p:blipFill>
          <a:blip r:embed="rId3"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18925188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7772400" cy="1143000"/>
          </a:xfrm>
        </p:spPr>
        <p:txBody>
          <a:bodyPr>
            <a:normAutofit/>
          </a:bodyPr>
          <a:lstStyle/>
          <a:p>
            <a:r>
              <a:rPr lang="en-US" sz="3600" dirty="0" smtClean="0">
                <a:solidFill>
                  <a:schemeClr val="tx1"/>
                </a:solidFill>
                <a:latin typeface="Times New Roman" pitchFamily="18" charset="0"/>
                <a:cs typeface="Times New Roman" pitchFamily="18" charset="0"/>
              </a:rPr>
              <a:t>Inverse of </a:t>
            </a:r>
            <a:r>
              <a:rPr lang="en-US" sz="3600" dirty="0" err="1" smtClean="0">
                <a:solidFill>
                  <a:schemeClr val="tx1"/>
                </a:solidFill>
                <a:latin typeface="Times New Roman" pitchFamily="18" charset="0"/>
                <a:cs typeface="Times New Roman" pitchFamily="18" charset="0"/>
              </a:rPr>
              <a:t>Feistal</a:t>
            </a:r>
            <a:r>
              <a:rPr lang="en-US" sz="3600" dirty="0" smtClean="0">
                <a:solidFill>
                  <a:schemeClr val="tx1"/>
                </a:solidFill>
                <a:latin typeface="Times New Roman" pitchFamily="18" charset="0"/>
                <a:cs typeface="Times New Roman" pitchFamily="18" charset="0"/>
              </a:rPr>
              <a:t> Function</a:t>
            </a:r>
            <a:endParaRPr lang="en-US" sz="3600" dirty="0">
              <a:solidFill>
                <a:schemeClr val="tx1"/>
              </a:solidFill>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Content Placeholder 3"/>
          <p:cNvSpPr>
            <a:spLocks noGrp="1"/>
          </p:cNvSpPr>
          <p:nvPr>
            <p:ph sz="quarter" idx="1"/>
          </p:nvPr>
        </p:nvSpPr>
        <p:spPr>
          <a:xfrm>
            <a:off x="609600" y="1447800"/>
            <a:ext cx="8077200" cy="4572000"/>
          </a:xfrm>
        </p:spPr>
        <p:txBody>
          <a:bodyPr/>
          <a:lstStyle/>
          <a:p>
            <a:r>
              <a:rPr lang="en-US" dirty="0" err="1" smtClean="0">
                <a:latin typeface="Times New Roman" pitchFamily="18" charset="0"/>
                <a:cs typeface="Times New Roman" pitchFamily="18" charset="0"/>
              </a:rPr>
              <a:t>Feistel</a:t>
            </a:r>
            <a:r>
              <a:rPr lang="en-US" dirty="0" smtClean="0">
                <a:latin typeface="Times New Roman" pitchFamily="18" charset="0"/>
                <a:cs typeface="Times New Roman" pitchFamily="18" charset="0"/>
              </a:rPr>
              <a:t> network    F: {0,1}</a:t>
            </a:r>
            <a:r>
              <a:rPr lang="en-US" baseline="30000" dirty="0" smtClean="0">
                <a:latin typeface="Times New Roman" pitchFamily="18" charset="0"/>
                <a:cs typeface="Times New Roman" pitchFamily="18" charset="0"/>
              </a:rPr>
              <a:t>2n</a:t>
            </a:r>
            <a:r>
              <a:rPr lang="en-US" dirty="0" smtClean="0">
                <a:latin typeface="Times New Roman" pitchFamily="18" charset="0"/>
                <a:cs typeface="Times New Roman" pitchFamily="18" charset="0"/>
              </a:rPr>
              <a:t>  ⟶  {0,1}</a:t>
            </a:r>
            <a:r>
              <a:rPr lang="en-US" baseline="30000" dirty="0" smtClean="0">
                <a:latin typeface="Times New Roman" pitchFamily="18" charset="0"/>
                <a:cs typeface="Times New Roman" pitchFamily="18" charset="0"/>
              </a:rPr>
              <a:t>2n</a:t>
            </a:r>
            <a:r>
              <a:rPr lang="en-US" dirty="0" smtClean="0">
                <a:latin typeface="Times New Roman" pitchFamily="18" charset="0"/>
                <a:cs typeface="Times New Roman" pitchFamily="18" charset="0"/>
              </a:rPr>
              <a:t>    is invertible</a:t>
            </a:r>
            <a:endParaRPr lang="en-US" dirty="0">
              <a:latin typeface="Times New Roman" pitchFamily="18" charset="0"/>
              <a:cs typeface="Times New Roman" pitchFamily="18" charset="0"/>
            </a:endParaRPr>
          </a:p>
        </p:txBody>
      </p:sp>
      <p:grpSp>
        <p:nvGrpSpPr>
          <p:cNvPr id="18" name="Group 51"/>
          <p:cNvGrpSpPr/>
          <p:nvPr/>
        </p:nvGrpSpPr>
        <p:grpSpPr>
          <a:xfrm>
            <a:off x="1066800" y="2057400"/>
            <a:ext cx="2057400" cy="1828800"/>
            <a:chOff x="1066800" y="2057400"/>
            <a:chExt cx="2057400" cy="1828800"/>
          </a:xfrm>
        </p:grpSpPr>
        <p:sp>
          <p:nvSpPr>
            <p:cNvPr id="5" name="Rectangle 4"/>
            <p:cNvSpPr/>
            <p:nvPr/>
          </p:nvSpPr>
          <p:spPr>
            <a:xfrm>
              <a:off x="1066800" y="2057400"/>
              <a:ext cx="381000" cy="914400"/>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smtClean="0">
                  <a:solidFill>
                    <a:srgbClr val="0000FF"/>
                  </a:solidFill>
                </a:rPr>
                <a:t>R</a:t>
              </a:r>
              <a:r>
                <a:rPr lang="en-US" baseline="-25000" dirty="0" smtClean="0">
                  <a:solidFill>
                    <a:srgbClr val="0000FF"/>
                  </a:solidFill>
                </a:rPr>
                <a:t>i-1</a:t>
              </a:r>
              <a:endParaRPr lang="en-US" baseline="-25000" dirty="0">
                <a:solidFill>
                  <a:srgbClr val="0000FF"/>
                </a:solidFill>
              </a:endParaRPr>
            </a:p>
          </p:txBody>
        </p:sp>
        <p:sp>
          <p:nvSpPr>
            <p:cNvPr id="6" name="Rectangle 5"/>
            <p:cNvSpPr/>
            <p:nvPr/>
          </p:nvSpPr>
          <p:spPr>
            <a:xfrm>
              <a:off x="1066800" y="2971800"/>
              <a:ext cx="381000" cy="914400"/>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smtClean="0">
                  <a:solidFill>
                    <a:srgbClr val="0000FF"/>
                  </a:solidFill>
                </a:rPr>
                <a:t>L</a:t>
              </a:r>
              <a:r>
                <a:rPr lang="en-US" baseline="-25000" dirty="0" smtClean="0">
                  <a:solidFill>
                    <a:srgbClr val="0000FF"/>
                  </a:solidFill>
                </a:rPr>
                <a:t>i-1</a:t>
              </a:r>
              <a:endParaRPr lang="en-US" baseline="-25000" dirty="0">
                <a:solidFill>
                  <a:srgbClr val="0000FF"/>
                </a:solidFill>
              </a:endParaRPr>
            </a:p>
          </p:txBody>
        </p:sp>
        <p:sp>
          <p:nvSpPr>
            <p:cNvPr id="7" name="Rectangle 6"/>
            <p:cNvSpPr/>
            <p:nvPr/>
          </p:nvSpPr>
          <p:spPr>
            <a:xfrm>
              <a:off x="2743200" y="2057400"/>
              <a:ext cx="381000" cy="914400"/>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err="1" smtClean="0">
                  <a:solidFill>
                    <a:srgbClr val="0000FF"/>
                  </a:solidFill>
                </a:rPr>
                <a:t>R</a:t>
              </a:r>
              <a:r>
                <a:rPr lang="en-US" baseline="-25000" dirty="0" err="1" smtClean="0">
                  <a:solidFill>
                    <a:srgbClr val="0000FF"/>
                  </a:solidFill>
                </a:rPr>
                <a:t>i</a:t>
              </a:r>
              <a:endParaRPr lang="en-US" baseline="-25000" dirty="0">
                <a:solidFill>
                  <a:srgbClr val="0000FF"/>
                </a:solidFill>
              </a:endParaRPr>
            </a:p>
          </p:txBody>
        </p:sp>
        <p:sp>
          <p:nvSpPr>
            <p:cNvPr id="8" name="Rectangle 7"/>
            <p:cNvSpPr/>
            <p:nvPr/>
          </p:nvSpPr>
          <p:spPr>
            <a:xfrm>
              <a:off x="2743200" y="2971800"/>
              <a:ext cx="381000" cy="914400"/>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smtClean="0">
                  <a:solidFill>
                    <a:srgbClr val="0000FF"/>
                  </a:solidFill>
                </a:rPr>
                <a:t>L</a:t>
              </a:r>
              <a:r>
                <a:rPr lang="en-US" baseline="-25000" dirty="0" smtClean="0">
                  <a:solidFill>
                    <a:srgbClr val="0000FF"/>
                  </a:solidFill>
                </a:rPr>
                <a:t>i</a:t>
              </a:r>
              <a:endParaRPr lang="en-US" baseline="-25000" dirty="0">
                <a:solidFill>
                  <a:srgbClr val="0000FF"/>
                </a:solidFill>
              </a:endParaRPr>
            </a:p>
          </p:txBody>
        </p:sp>
        <p:sp>
          <p:nvSpPr>
            <p:cNvPr id="9" name="TextBox 8"/>
            <p:cNvSpPr txBox="1"/>
            <p:nvPr/>
          </p:nvSpPr>
          <p:spPr>
            <a:xfrm flipV="1">
              <a:off x="1752600" y="3276601"/>
              <a:ext cx="490840" cy="461665"/>
            </a:xfrm>
            <a:prstGeom prst="rect">
              <a:avLst/>
            </a:prstGeom>
            <a:noFill/>
          </p:spPr>
          <p:txBody>
            <a:bodyPr wrap="none" rtlCol="0">
              <a:spAutoFit/>
            </a:bodyPr>
            <a:lstStyle/>
            <a:p>
              <a:r>
                <a:rPr lang="en-US" sz="2400" dirty="0" smtClean="0"/>
                <a:t>⊕</a:t>
              </a:r>
              <a:endParaRPr lang="en-US" sz="2400" dirty="0"/>
            </a:p>
          </p:txBody>
        </p:sp>
        <p:cxnSp>
          <p:nvCxnSpPr>
            <p:cNvPr id="10" name="Straight Connector 9"/>
            <p:cNvCxnSpPr/>
            <p:nvPr/>
          </p:nvCxnSpPr>
          <p:spPr>
            <a:xfrm flipV="1">
              <a:off x="1447800" y="2260600"/>
              <a:ext cx="914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1447800" y="3581400"/>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9" idx="3"/>
            </p:cNvCxnSpPr>
            <p:nvPr/>
          </p:nvCxnSpPr>
          <p:spPr>
            <a:xfrm>
              <a:off x="2243440" y="3507433"/>
              <a:ext cx="118760" cy="73967"/>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endCxn id="8" idx="1"/>
            </p:cNvCxnSpPr>
            <p:nvPr/>
          </p:nvCxnSpPr>
          <p:spPr>
            <a:xfrm flipV="1">
              <a:off x="2362200" y="2413000"/>
              <a:ext cx="381000" cy="1168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endCxn id="7" idx="1"/>
            </p:cNvCxnSpPr>
            <p:nvPr/>
          </p:nvCxnSpPr>
          <p:spPr>
            <a:xfrm>
              <a:off x="2362200" y="2260600"/>
              <a:ext cx="381000" cy="1066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1676400" y="2565400"/>
              <a:ext cx="457200" cy="5080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smtClean="0">
                  <a:solidFill>
                    <a:srgbClr val="0000FF"/>
                  </a:solidFill>
                </a:rPr>
                <a:t>f</a:t>
              </a:r>
              <a:r>
                <a:rPr lang="en-US" baseline="-25000" dirty="0" smtClean="0">
                  <a:solidFill>
                    <a:srgbClr val="0000FF"/>
                  </a:solidFill>
                </a:rPr>
                <a:t>i</a:t>
              </a:r>
              <a:endParaRPr lang="en-US" baseline="-25000" dirty="0">
                <a:solidFill>
                  <a:srgbClr val="0000FF"/>
                </a:solidFill>
              </a:endParaRPr>
            </a:p>
          </p:txBody>
        </p:sp>
        <p:cxnSp>
          <p:nvCxnSpPr>
            <p:cNvPr id="16" name="Straight Arrow Connector 15"/>
            <p:cNvCxnSpPr/>
            <p:nvPr/>
          </p:nvCxnSpPr>
          <p:spPr>
            <a:xfrm>
              <a:off x="1905000" y="22606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905000" y="30734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36" name="Group 78"/>
          <p:cNvGrpSpPr/>
          <p:nvPr/>
        </p:nvGrpSpPr>
        <p:grpSpPr>
          <a:xfrm>
            <a:off x="3657600" y="2362200"/>
            <a:ext cx="1524000" cy="711200"/>
            <a:chOff x="3657600" y="3867150"/>
            <a:chExt cx="1524000" cy="533400"/>
          </a:xfrm>
        </p:grpSpPr>
        <p:sp>
          <p:nvSpPr>
            <p:cNvPr id="19" name="Right Arrow 18"/>
            <p:cNvSpPr/>
            <p:nvPr/>
          </p:nvSpPr>
          <p:spPr>
            <a:xfrm>
              <a:off x="3657600" y="4248150"/>
              <a:ext cx="1524000" cy="152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3962400" y="3867150"/>
              <a:ext cx="928459" cy="276999"/>
            </a:xfrm>
            <a:prstGeom prst="rect">
              <a:avLst/>
            </a:prstGeom>
            <a:noFill/>
          </p:spPr>
          <p:txBody>
            <a:bodyPr wrap="none" rtlCol="0">
              <a:spAutoFit/>
            </a:bodyPr>
            <a:lstStyle/>
            <a:p>
              <a:r>
                <a:rPr lang="en-US" dirty="0" smtClean="0"/>
                <a:t>inverse</a:t>
              </a:r>
              <a:endParaRPr lang="en-US" dirty="0"/>
            </a:p>
          </p:txBody>
        </p:sp>
      </p:grpSp>
      <p:sp>
        <p:nvSpPr>
          <p:cNvPr id="21" name="TextBox 20"/>
          <p:cNvSpPr txBox="1"/>
          <p:nvPr/>
        </p:nvSpPr>
        <p:spPr>
          <a:xfrm>
            <a:off x="5867400" y="2159001"/>
            <a:ext cx="2274982" cy="1061829"/>
          </a:xfrm>
          <a:prstGeom prst="rect">
            <a:avLst/>
          </a:prstGeom>
          <a:noFill/>
        </p:spPr>
        <p:txBody>
          <a:bodyPr wrap="none" rtlCol="0">
            <a:spAutoFit/>
          </a:bodyPr>
          <a:lstStyle/>
          <a:p>
            <a:r>
              <a:rPr lang="en-US" sz="2400" dirty="0" smtClean="0"/>
              <a:t>R</a:t>
            </a:r>
            <a:r>
              <a:rPr lang="en-US" sz="2400" baseline="-25000" dirty="0" smtClean="0"/>
              <a:t>i-1</a:t>
            </a:r>
            <a:r>
              <a:rPr lang="en-US" sz="2400" dirty="0" smtClean="0"/>
              <a:t> = L</a:t>
            </a:r>
            <a:r>
              <a:rPr lang="en-US" sz="2400" baseline="-25000" dirty="0" smtClean="0"/>
              <a:t>i</a:t>
            </a:r>
          </a:p>
          <a:p>
            <a:pPr>
              <a:spcBef>
                <a:spcPts val="1800"/>
              </a:spcBef>
            </a:pPr>
            <a:r>
              <a:rPr lang="en-US" sz="2400" dirty="0" smtClean="0"/>
              <a:t>L</a:t>
            </a:r>
            <a:r>
              <a:rPr lang="en-US" sz="2400" baseline="-25000" dirty="0" smtClean="0"/>
              <a:t>i-1</a:t>
            </a:r>
            <a:r>
              <a:rPr lang="en-US" sz="2400" dirty="0" smtClean="0"/>
              <a:t> = f</a:t>
            </a:r>
            <a:r>
              <a:rPr lang="en-US" sz="2400" baseline="-25000" dirty="0" smtClean="0"/>
              <a:t>i</a:t>
            </a:r>
            <a:r>
              <a:rPr lang="en-US" sz="2400" dirty="0" smtClean="0"/>
              <a:t>(L</a:t>
            </a:r>
            <a:r>
              <a:rPr lang="en-US" sz="2400" baseline="-25000" dirty="0" smtClean="0"/>
              <a:t>i</a:t>
            </a:r>
            <a:r>
              <a:rPr lang="en-US" sz="2400" dirty="0" smtClean="0"/>
              <a:t>) </a:t>
            </a:r>
            <a:r>
              <a:rPr lang="en-US" sz="2400" dirty="0"/>
              <a:t>⨁  </a:t>
            </a:r>
            <a:r>
              <a:rPr lang="en-US" sz="2400" dirty="0" err="1" smtClean="0"/>
              <a:t>R</a:t>
            </a:r>
            <a:r>
              <a:rPr lang="en-US" sz="2400" baseline="-25000" dirty="0" err="1" smtClean="0"/>
              <a:t>i</a:t>
            </a:r>
            <a:endParaRPr lang="en-US" sz="2400" baseline="-25000" dirty="0"/>
          </a:p>
        </p:txBody>
      </p:sp>
      <p:sp>
        <p:nvSpPr>
          <p:cNvPr id="22" name="Rectangle 21"/>
          <p:cNvSpPr/>
          <p:nvPr/>
        </p:nvSpPr>
        <p:spPr>
          <a:xfrm>
            <a:off x="6629400" y="2692400"/>
            <a:ext cx="1600200" cy="711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2" name="Group 52"/>
          <p:cNvGrpSpPr/>
          <p:nvPr/>
        </p:nvGrpSpPr>
        <p:grpSpPr>
          <a:xfrm>
            <a:off x="1066800" y="4140200"/>
            <a:ext cx="2057400" cy="1828800"/>
            <a:chOff x="1066800" y="4140200"/>
            <a:chExt cx="2057400" cy="1828800"/>
          </a:xfrm>
        </p:grpSpPr>
        <p:sp>
          <p:nvSpPr>
            <p:cNvPr id="23" name="Rectangle 22"/>
            <p:cNvSpPr/>
            <p:nvPr/>
          </p:nvSpPr>
          <p:spPr>
            <a:xfrm>
              <a:off x="1066800" y="4140200"/>
              <a:ext cx="381000" cy="914400"/>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smtClean="0">
                  <a:solidFill>
                    <a:srgbClr val="0000FF"/>
                  </a:solidFill>
                </a:rPr>
                <a:t>R</a:t>
              </a:r>
              <a:r>
                <a:rPr lang="en-US" baseline="-25000" dirty="0" smtClean="0">
                  <a:solidFill>
                    <a:srgbClr val="0000FF"/>
                  </a:solidFill>
                </a:rPr>
                <a:t>i-1</a:t>
              </a:r>
              <a:endParaRPr lang="en-US" baseline="-25000" dirty="0">
                <a:solidFill>
                  <a:srgbClr val="0000FF"/>
                </a:solidFill>
              </a:endParaRPr>
            </a:p>
          </p:txBody>
        </p:sp>
        <p:sp>
          <p:nvSpPr>
            <p:cNvPr id="24" name="Rectangle 23"/>
            <p:cNvSpPr/>
            <p:nvPr/>
          </p:nvSpPr>
          <p:spPr>
            <a:xfrm>
              <a:off x="1066800" y="5054600"/>
              <a:ext cx="381000" cy="914400"/>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smtClean="0">
                  <a:solidFill>
                    <a:srgbClr val="0000FF"/>
                  </a:solidFill>
                </a:rPr>
                <a:t>L</a:t>
              </a:r>
              <a:r>
                <a:rPr lang="en-US" baseline="-25000" dirty="0" smtClean="0">
                  <a:solidFill>
                    <a:srgbClr val="0000FF"/>
                  </a:solidFill>
                </a:rPr>
                <a:t>i-1</a:t>
              </a:r>
              <a:endParaRPr lang="en-US" baseline="-25000" dirty="0">
                <a:solidFill>
                  <a:srgbClr val="0000FF"/>
                </a:solidFill>
              </a:endParaRPr>
            </a:p>
          </p:txBody>
        </p:sp>
        <p:sp>
          <p:nvSpPr>
            <p:cNvPr id="25" name="Rectangle 24"/>
            <p:cNvSpPr/>
            <p:nvPr/>
          </p:nvSpPr>
          <p:spPr>
            <a:xfrm>
              <a:off x="2743200" y="4140200"/>
              <a:ext cx="381000" cy="914400"/>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err="1" smtClean="0">
                  <a:solidFill>
                    <a:srgbClr val="0000FF"/>
                  </a:solidFill>
                </a:rPr>
                <a:t>R</a:t>
              </a:r>
              <a:r>
                <a:rPr lang="en-US" baseline="-25000" dirty="0" err="1" smtClean="0">
                  <a:solidFill>
                    <a:srgbClr val="0000FF"/>
                  </a:solidFill>
                </a:rPr>
                <a:t>i</a:t>
              </a:r>
              <a:endParaRPr lang="en-US" baseline="-25000" dirty="0">
                <a:solidFill>
                  <a:srgbClr val="0000FF"/>
                </a:solidFill>
              </a:endParaRPr>
            </a:p>
          </p:txBody>
        </p:sp>
        <p:sp>
          <p:nvSpPr>
            <p:cNvPr id="26" name="Rectangle 25"/>
            <p:cNvSpPr/>
            <p:nvPr/>
          </p:nvSpPr>
          <p:spPr>
            <a:xfrm>
              <a:off x="2743200" y="5054600"/>
              <a:ext cx="381000" cy="914400"/>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smtClean="0">
                  <a:solidFill>
                    <a:srgbClr val="0000FF"/>
                  </a:solidFill>
                </a:rPr>
                <a:t>L</a:t>
              </a:r>
              <a:r>
                <a:rPr lang="en-US" baseline="-25000" dirty="0" smtClean="0">
                  <a:solidFill>
                    <a:srgbClr val="0000FF"/>
                  </a:solidFill>
                </a:rPr>
                <a:t>i</a:t>
              </a:r>
              <a:endParaRPr lang="en-US" baseline="-25000" dirty="0">
                <a:solidFill>
                  <a:srgbClr val="0000FF"/>
                </a:solidFill>
              </a:endParaRPr>
            </a:p>
          </p:txBody>
        </p:sp>
        <p:sp>
          <p:nvSpPr>
            <p:cNvPr id="27" name="TextBox 26"/>
            <p:cNvSpPr txBox="1"/>
            <p:nvPr/>
          </p:nvSpPr>
          <p:spPr>
            <a:xfrm flipV="1">
              <a:off x="1752600" y="5359401"/>
              <a:ext cx="490840" cy="461665"/>
            </a:xfrm>
            <a:prstGeom prst="rect">
              <a:avLst/>
            </a:prstGeom>
            <a:noFill/>
          </p:spPr>
          <p:txBody>
            <a:bodyPr wrap="none" rtlCol="0">
              <a:spAutoFit/>
            </a:bodyPr>
            <a:lstStyle/>
            <a:p>
              <a:r>
                <a:rPr lang="en-US" sz="2400" dirty="0" smtClean="0"/>
                <a:t>⊕</a:t>
              </a:r>
              <a:endParaRPr lang="en-US" sz="2400" dirty="0"/>
            </a:p>
          </p:txBody>
        </p:sp>
        <p:cxnSp>
          <p:nvCxnSpPr>
            <p:cNvPr id="28" name="Straight Connector 27"/>
            <p:cNvCxnSpPr/>
            <p:nvPr/>
          </p:nvCxnSpPr>
          <p:spPr>
            <a:xfrm flipV="1">
              <a:off x="1447800" y="4343400"/>
              <a:ext cx="914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1447800" y="5664200"/>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27" idx="3"/>
            </p:cNvCxnSpPr>
            <p:nvPr/>
          </p:nvCxnSpPr>
          <p:spPr>
            <a:xfrm>
              <a:off x="2243440" y="5590233"/>
              <a:ext cx="118760" cy="73967"/>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endCxn id="26" idx="1"/>
            </p:cNvCxnSpPr>
            <p:nvPr/>
          </p:nvCxnSpPr>
          <p:spPr>
            <a:xfrm flipV="1">
              <a:off x="2362200" y="4495800"/>
              <a:ext cx="381000" cy="1168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endCxn id="25" idx="1"/>
            </p:cNvCxnSpPr>
            <p:nvPr/>
          </p:nvCxnSpPr>
          <p:spPr>
            <a:xfrm>
              <a:off x="2362200" y="4343400"/>
              <a:ext cx="381000" cy="1066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1676400" y="4648200"/>
              <a:ext cx="457200" cy="5080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smtClean="0">
                  <a:solidFill>
                    <a:srgbClr val="0000FF"/>
                  </a:solidFill>
                </a:rPr>
                <a:t>f</a:t>
              </a:r>
              <a:r>
                <a:rPr lang="en-US" baseline="-25000" dirty="0" smtClean="0">
                  <a:solidFill>
                    <a:srgbClr val="0000FF"/>
                  </a:solidFill>
                </a:rPr>
                <a:t>i</a:t>
              </a:r>
              <a:endParaRPr lang="en-US" baseline="-25000" dirty="0">
                <a:solidFill>
                  <a:srgbClr val="0000FF"/>
                </a:solidFill>
              </a:endParaRPr>
            </a:p>
          </p:txBody>
        </p:sp>
        <p:cxnSp>
          <p:nvCxnSpPr>
            <p:cNvPr id="34" name="Straight Arrow Connector 33"/>
            <p:cNvCxnSpPr/>
            <p:nvPr/>
          </p:nvCxnSpPr>
          <p:spPr>
            <a:xfrm>
              <a:off x="1905000" y="43434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1905000" y="51562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53" name="Group 78"/>
          <p:cNvGrpSpPr/>
          <p:nvPr/>
        </p:nvGrpSpPr>
        <p:grpSpPr>
          <a:xfrm>
            <a:off x="3657600" y="4445000"/>
            <a:ext cx="1524000" cy="711200"/>
            <a:chOff x="3657600" y="3867150"/>
            <a:chExt cx="1524000" cy="533400"/>
          </a:xfrm>
        </p:grpSpPr>
        <p:sp>
          <p:nvSpPr>
            <p:cNvPr id="37" name="Right Arrow 36"/>
            <p:cNvSpPr/>
            <p:nvPr/>
          </p:nvSpPr>
          <p:spPr>
            <a:xfrm>
              <a:off x="3657600" y="4248150"/>
              <a:ext cx="1524000" cy="152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962400" y="3867150"/>
              <a:ext cx="928459" cy="276999"/>
            </a:xfrm>
            <a:prstGeom prst="rect">
              <a:avLst/>
            </a:prstGeom>
            <a:noFill/>
          </p:spPr>
          <p:txBody>
            <a:bodyPr wrap="none" rtlCol="0">
              <a:spAutoFit/>
            </a:bodyPr>
            <a:lstStyle/>
            <a:p>
              <a:r>
                <a:rPr lang="en-US" dirty="0" smtClean="0"/>
                <a:t>inverse</a:t>
              </a:r>
              <a:endParaRPr lang="en-US" dirty="0"/>
            </a:p>
          </p:txBody>
        </p:sp>
      </p:grpSp>
      <p:grpSp>
        <p:nvGrpSpPr>
          <p:cNvPr id="54" name="Group 53"/>
          <p:cNvGrpSpPr/>
          <p:nvPr/>
        </p:nvGrpSpPr>
        <p:grpSpPr>
          <a:xfrm>
            <a:off x="5562600" y="4038600"/>
            <a:ext cx="2057400" cy="1828800"/>
            <a:chOff x="5562600" y="4038600"/>
            <a:chExt cx="2057400" cy="1828800"/>
          </a:xfrm>
        </p:grpSpPr>
        <p:sp>
          <p:nvSpPr>
            <p:cNvPr id="39" name="Rectangle 38"/>
            <p:cNvSpPr/>
            <p:nvPr/>
          </p:nvSpPr>
          <p:spPr>
            <a:xfrm>
              <a:off x="5562600" y="4038600"/>
              <a:ext cx="381000" cy="914400"/>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err="1" smtClean="0">
                  <a:solidFill>
                    <a:srgbClr val="0000FF"/>
                  </a:solidFill>
                </a:rPr>
                <a:t>R</a:t>
              </a:r>
              <a:r>
                <a:rPr lang="en-US" baseline="-25000" dirty="0" err="1" smtClean="0">
                  <a:solidFill>
                    <a:srgbClr val="0000FF"/>
                  </a:solidFill>
                </a:rPr>
                <a:t>i</a:t>
              </a:r>
              <a:endParaRPr lang="en-US" baseline="-25000" dirty="0">
                <a:solidFill>
                  <a:srgbClr val="0000FF"/>
                </a:solidFill>
              </a:endParaRPr>
            </a:p>
          </p:txBody>
        </p:sp>
        <p:sp>
          <p:nvSpPr>
            <p:cNvPr id="40" name="Rectangle 39"/>
            <p:cNvSpPr/>
            <p:nvPr/>
          </p:nvSpPr>
          <p:spPr>
            <a:xfrm>
              <a:off x="5562600" y="4953000"/>
              <a:ext cx="381000" cy="914400"/>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smtClean="0">
                  <a:solidFill>
                    <a:srgbClr val="0000FF"/>
                  </a:solidFill>
                </a:rPr>
                <a:t>L</a:t>
              </a:r>
              <a:r>
                <a:rPr lang="en-US" baseline="-25000" dirty="0" smtClean="0">
                  <a:solidFill>
                    <a:srgbClr val="0000FF"/>
                  </a:solidFill>
                </a:rPr>
                <a:t>i</a:t>
              </a:r>
              <a:endParaRPr lang="en-US" baseline="-25000" dirty="0">
                <a:solidFill>
                  <a:srgbClr val="0000FF"/>
                </a:solidFill>
              </a:endParaRPr>
            </a:p>
          </p:txBody>
        </p:sp>
        <p:sp>
          <p:nvSpPr>
            <p:cNvPr id="41" name="Rectangle 40"/>
            <p:cNvSpPr/>
            <p:nvPr/>
          </p:nvSpPr>
          <p:spPr>
            <a:xfrm>
              <a:off x="7239000" y="4038600"/>
              <a:ext cx="381000" cy="914400"/>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smtClean="0">
                  <a:solidFill>
                    <a:srgbClr val="0000FF"/>
                  </a:solidFill>
                </a:rPr>
                <a:t>R</a:t>
              </a:r>
              <a:r>
                <a:rPr lang="en-US" baseline="-25000" dirty="0" smtClean="0">
                  <a:solidFill>
                    <a:srgbClr val="0000FF"/>
                  </a:solidFill>
                </a:rPr>
                <a:t>i-1</a:t>
              </a:r>
              <a:endParaRPr lang="en-US" baseline="-25000" dirty="0">
                <a:solidFill>
                  <a:srgbClr val="0000FF"/>
                </a:solidFill>
              </a:endParaRPr>
            </a:p>
          </p:txBody>
        </p:sp>
        <p:sp>
          <p:nvSpPr>
            <p:cNvPr id="42" name="Rectangle 41"/>
            <p:cNvSpPr/>
            <p:nvPr/>
          </p:nvSpPr>
          <p:spPr>
            <a:xfrm>
              <a:off x="7239000" y="4953000"/>
              <a:ext cx="381000" cy="914400"/>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smtClean="0">
                  <a:solidFill>
                    <a:srgbClr val="0000FF"/>
                  </a:solidFill>
                </a:rPr>
                <a:t>L</a:t>
              </a:r>
              <a:r>
                <a:rPr lang="en-US" baseline="-25000" dirty="0" smtClean="0">
                  <a:solidFill>
                    <a:srgbClr val="0000FF"/>
                  </a:solidFill>
                </a:rPr>
                <a:t>i-1</a:t>
              </a:r>
              <a:endParaRPr lang="en-US" baseline="-25000" dirty="0">
                <a:solidFill>
                  <a:srgbClr val="0000FF"/>
                </a:solidFill>
              </a:endParaRPr>
            </a:p>
          </p:txBody>
        </p:sp>
        <p:sp>
          <p:nvSpPr>
            <p:cNvPr id="43" name="TextBox 42"/>
            <p:cNvSpPr txBox="1"/>
            <p:nvPr/>
          </p:nvSpPr>
          <p:spPr>
            <a:xfrm>
              <a:off x="6248400" y="4038601"/>
              <a:ext cx="490840" cy="461665"/>
            </a:xfrm>
            <a:prstGeom prst="rect">
              <a:avLst/>
            </a:prstGeom>
            <a:noFill/>
          </p:spPr>
          <p:txBody>
            <a:bodyPr wrap="none" rtlCol="0">
              <a:spAutoFit/>
            </a:bodyPr>
            <a:lstStyle/>
            <a:p>
              <a:r>
                <a:rPr lang="en-US" sz="2400" dirty="0" smtClean="0"/>
                <a:t>⊕</a:t>
              </a:r>
              <a:endParaRPr lang="en-US" sz="2400" dirty="0"/>
            </a:p>
          </p:txBody>
        </p:sp>
        <p:cxnSp>
          <p:nvCxnSpPr>
            <p:cNvPr id="44" name="Straight Connector 43"/>
            <p:cNvCxnSpPr/>
            <p:nvPr/>
          </p:nvCxnSpPr>
          <p:spPr>
            <a:xfrm>
              <a:off x="5943600" y="5670153"/>
              <a:ext cx="914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5943600" y="4349353"/>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43" idx="3"/>
            </p:cNvCxnSpPr>
            <p:nvPr/>
          </p:nvCxnSpPr>
          <p:spPr>
            <a:xfrm>
              <a:off x="6739240" y="4269434"/>
              <a:ext cx="118760" cy="79919"/>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6858000" y="4349353"/>
              <a:ext cx="381000" cy="1168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6858000" y="4603353"/>
              <a:ext cx="381000" cy="1066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6172200" y="4857353"/>
              <a:ext cx="457200" cy="5080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smtClean="0">
                  <a:solidFill>
                    <a:srgbClr val="0000FF"/>
                  </a:solidFill>
                </a:rPr>
                <a:t>f</a:t>
              </a:r>
              <a:r>
                <a:rPr lang="en-US" baseline="-25000" dirty="0" smtClean="0">
                  <a:solidFill>
                    <a:srgbClr val="0000FF"/>
                  </a:solidFill>
                </a:rPr>
                <a:t>i</a:t>
              </a:r>
              <a:endParaRPr lang="en-US" baseline="-25000" dirty="0">
                <a:solidFill>
                  <a:srgbClr val="0000FF"/>
                </a:solidFill>
              </a:endParaRPr>
            </a:p>
          </p:txBody>
        </p:sp>
        <p:cxnSp>
          <p:nvCxnSpPr>
            <p:cNvPr id="50" name="Straight Arrow Connector 49"/>
            <p:cNvCxnSpPr/>
            <p:nvPr/>
          </p:nvCxnSpPr>
          <p:spPr>
            <a:xfrm flipV="1">
              <a:off x="6400800" y="5365353"/>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6400800" y="4552553"/>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55" name="Picture 54"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348974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linds(horizontal)">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blinds(horizontal)">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xit" presetSubtype="10" fill="hold" grpId="1" nodeType="clickEffect">
                                  <p:stCondLst>
                                    <p:cond delay="0"/>
                                  </p:stCondLst>
                                  <p:childTnLst>
                                    <p:animEffect transition="out" filter="blinds(horizontal)">
                                      <p:cBhvr>
                                        <p:cTn id="24" dur="500"/>
                                        <p:tgtEl>
                                          <p:spTgt spid="22"/>
                                        </p:tgtEl>
                                      </p:cBhvr>
                                    </p:animEffect>
                                    <p:set>
                                      <p:cBhvr>
                                        <p:cTn id="25" dur="1" fill="hold">
                                          <p:stCondLst>
                                            <p:cond delay="499"/>
                                          </p:stCondLst>
                                        </p:cTn>
                                        <p:tgtEl>
                                          <p:spTgt spid="2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blinds(horizontal)">
                                      <p:cBhvr>
                                        <p:cTn id="30" dur="500"/>
                                        <p:tgtEl>
                                          <p:spTgt spid="52"/>
                                        </p:tgtEl>
                                      </p:cBhvr>
                                    </p:animEffect>
                                  </p:childTnLst>
                                </p:cTn>
                              </p:par>
                              <p:par>
                                <p:cTn id="31" presetID="3" presetClass="entr" presetSubtype="1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blinds(horizontal)">
                                      <p:cBhvr>
                                        <p:cTn id="33" dur="500"/>
                                        <p:tgtEl>
                                          <p:spTgt spid="5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blinds(horizontal)">
                                      <p:cBhvr>
                                        <p:cTn id="3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22"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772400" cy="655638"/>
          </a:xfrm>
        </p:spPr>
        <p:txBody>
          <a:bodyPr>
            <a:noAutofit/>
          </a:bodyPr>
          <a:lstStyle/>
          <a:p>
            <a:r>
              <a:rPr lang="en-US" sz="3600" dirty="0" smtClean="0">
                <a:solidFill>
                  <a:schemeClr val="tx1"/>
                </a:solidFill>
                <a:latin typeface="Times New Roman" pitchFamily="18" charset="0"/>
                <a:cs typeface="Times New Roman" pitchFamily="18" charset="0"/>
              </a:rPr>
              <a:t>Decryption circuit</a:t>
            </a:r>
            <a:endParaRPr lang="en-US" sz="36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304800" y="3962400"/>
            <a:ext cx="8534400" cy="1143000"/>
          </a:xfrm>
        </p:spPr>
        <p:txBody>
          <a:bodyPr/>
          <a:lstStyle/>
          <a:p>
            <a:r>
              <a:rPr lang="en-US" dirty="0" smtClean="0">
                <a:latin typeface="Times New Roman" pitchFamily="18" charset="0"/>
                <a:cs typeface="Times New Roman" pitchFamily="18" charset="0"/>
              </a:rPr>
              <a:t>Decryption is basically the same Inverted circuit,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with  f</a:t>
            </a:r>
            <a:r>
              <a:rPr lang="en-US" baseline="-25000" dirty="0" smtClean="0">
                <a:latin typeface="Times New Roman" pitchFamily="18" charset="0"/>
                <a:cs typeface="Times New Roman" pitchFamily="18" charset="0"/>
              </a:rPr>
              <a:t>1</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f</a:t>
            </a:r>
            <a:r>
              <a:rPr lang="en-US" baseline="-25000" dirty="0" err="1">
                <a:latin typeface="Times New Roman" pitchFamily="18" charset="0"/>
                <a:cs typeface="Times New Roman" pitchFamily="18" charset="0"/>
              </a:rPr>
              <a:t>d</a:t>
            </a:r>
            <a:r>
              <a:rPr lang="en-US" dirty="0" smtClean="0">
                <a:latin typeface="Times New Roman" pitchFamily="18" charset="0"/>
                <a:cs typeface="Times New Roman" pitchFamily="18" charset="0"/>
              </a:rPr>
              <a:t>  applied in reverse order</a:t>
            </a:r>
            <a:endParaRPr lang="en-US" dirty="0">
              <a:latin typeface="Times New Roman" pitchFamily="18" charset="0"/>
              <a:cs typeface="Times New Roman" pitchFamily="18" charset="0"/>
            </a:endParaRPr>
          </a:p>
        </p:txBody>
      </p:sp>
      <p:grpSp>
        <p:nvGrpSpPr>
          <p:cNvPr id="10" name="Group 46"/>
          <p:cNvGrpSpPr/>
          <p:nvPr/>
        </p:nvGrpSpPr>
        <p:grpSpPr>
          <a:xfrm>
            <a:off x="609601" y="1457643"/>
            <a:ext cx="7543800" cy="2047557"/>
            <a:chOff x="609600" y="742950"/>
            <a:chExt cx="7543800" cy="1535668"/>
          </a:xfrm>
        </p:grpSpPr>
        <p:sp>
          <p:nvSpPr>
            <p:cNvPr id="4" name="Rectangle 3"/>
            <p:cNvSpPr/>
            <p:nvPr/>
          </p:nvSpPr>
          <p:spPr>
            <a:xfrm>
              <a:off x="6096000" y="907018"/>
              <a:ext cx="381000" cy="685800"/>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a:solidFill>
                    <a:srgbClr val="0000FF"/>
                  </a:solidFill>
                </a:rPr>
                <a:t>R</a:t>
              </a:r>
              <a:r>
                <a:rPr lang="en-US" baseline="-25000" dirty="0" smtClean="0">
                  <a:solidFill>
                    <a:srgbClr val="0000FF"/>
                  </a:solidFill>
                </a:rPr>
                <a:t>1</a:t>
              </a:r>
              <a:endParaRPr lang="en-US" baseline="-25000" dirty="0">
                <a:solidFill>
                  <a:srgbClr val="0000FF"/>
                </a:solidFill>
              </a:endParaRPr>
            </a:p>
          </p:txBody>
        </p:sp>
        <p:sp>
          <p:nvSpPr>
            <p:cNvPr id="5" name="Rectangle 4"/>
            <p:cNvSpPr/>
            <p:nvPr/>
          </p:nvSpPr>
          <p:spPr>
            <a:xfrm>
              <a:off x="6096000" y="1592818"/>
              <a:ext cx="381000" cy="685800"/>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a:solidFill>
                    <a:srgbClr val="0000FF"/>
                  </a:solidFill>
                </a:rPr>
                <a:t>L</a:t>
              </a:r>
              <a:r>
                <a:rPr lang="en-US" baseline="-25000" dirty="0" smtClean="0">
                  <a:solidFill>
                    <a:srgbClr val="0000FF"/>
                  </a:solidFill>
                </a:rPr>
                <a:t>1</a:t>
              </a:r>
              <a:endParaRPr lang="en-US" baseline="-25000" dirty="0">
                <a:solidFill>
                  <a:srgbClr val="0000FF"/>
                </a:solidFill>
              </a:endParaRPr>
            </a:p>
          </p:txBody>
        </p:sp>
        <p:sp>
          <p:nvSpPr>
            <p:cNvPr id="6" name="Rectangle 5"/>
            <p:cNvSpPr/>
            <p:nvPr/>
          </p:nvSpPr>
          <p:spPr>
            <a:xfrm>
              <a:off x="7772400" y="907018"/>
              <a:ext cx="381000" cy="685800"/>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a:solidFill>
                    <a:srgbClr val="0000FF"/>
                  </a:solidFill>
                </a:rPr>
                <a:t>R</a:t>
              </a:r>
              <a:r>
                <a:rPr lang="en-US" baseline="-25000" dirty="0" smtClean="0">
                  <a:solidFill>
                    <a:srgbClr val="0000FF"/>
                  </a:solidFill>
                </a:rPr>
                <a:t>0</a:t>
              </a:r>
              <a:endParaRPr lang="en-US" baseline="-25000" dirty="0">
                <a:solidFill>
                  <a:srgbClr val="0000FF"/>
                </a:solidFill>
              </a:endParaRPr>
            </a:p>
          </p:txBody>
        </p:sp>
        <p:sp>
          <p:nvSpPr>
            <p:cNvPr id="7" name="Rectangle 6"/>
            <p:cNvSpPr/>
            <p:nvPr/>
          </p:nvSpPr>
          <p:spPr>
            <a:xfrm>
              <a:off x="7772400" y="1592818"/>
              <a:ext cx="381000" cy="685800"/>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a:solidFill>
                    <a:srgbClr val="0000FF"/>
                  </a:solidFill>
                </a:rPr>
                <a:t>L</a:t>
              </a:r>
              <a:r>
                <a:rPr lang="en-US" baseline="-25000" dirty="0" smtClean="0">
                  <a:solidFill>
                    <a:srgbClr val="0000FF"/>
                  </a:solidFill>
                </a:rPr>
                <a:t>0</a:t>
              </a:r>
              <a:endParaRPr lang="en-US" baseline="-25000" dirty="0">
                <a:solidFill>
                  <a:srgbClr val="0000FF"/>
                </a:solidFill>
              </a:endParaRPr>
            </a:p>
          </p:txBody>
        </p:sp>
        <p:sp>
          <p:nvSpPr>
            <p:cNvPr id="8" name="Rectangle 7"/>
            <p:cNvSpPr/>
            <p:nvPr/>
          </p:nvSpPr>
          <p:spPr>
            <a:xfrm>
              <a:off x="914400" y="830818"/>
              <a:ext cx="381000" cy="685800"/>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a:solidFill>
                    <a:srgbClr val="0000FF"/>
                  </a:solidFill>
                </a:rPr>
                <a:t>R</a:t>
              </a:r>
              <a:r>
                <a:rPr lang="en-US" baseline="-25000" dirty="0" smtClean="0">
                  <a:solidFill>
                    <a:srgbClr val="0000FF"/>
                  </a:solidFill>
                </a:rPr>
                <a:t>d</a:t>
              </a:r>
              <a:endParaRPr lang="en-US" baseline="-25000" dirty="0">
                <a:solidFill>
                  <a:srgbClr val="0000FF"/>
                </a:solidFill>
              </a:endParaRPr>
            </a:p>
          </p:txBody>
        </p:sp>
        <p:sp>
          <p:nvSpPr>
            <p:cNvPr id="9" name="Rectangle 8"/>
            <p:cNvSpPr/>
            <p:nvPr/>
          </p:nvSpPr>
          <p:spPr>
            <a:xfrm>
              <a:off x="914400" y="1516618"/>
              <a:ext cx="381000" cy="685800"/>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err="1">
                  <a:solidFill>
                    <a:srgbClr val="0000FF"/>
                  </a:solidFill>
                </a:rPr>
                <a:t>L</a:t>
              </a:r>
              <a:r>
                <a:rPr lang="en-US" baseline="-25000" dirty="0" err="1" smtClean="0">
                  <a:solidFill>
                    <a:srgbClr val="0000FF"/>
                  </a:solidFill>
                </a:rPr>
                <a:t>d</a:t>
              </a:r>
              <a:endParaRPr lang="en-US" baseline="-25000" dirty="0">
                <a:solidFill>
                  <a:srgbClr val="0000FF"/>
                </a:solidFill>
              </a:endParaRPr>
            </a:p>
          </p:txBody>
        </p:sp>
        <p:sp>
          <p:nvSpPr>
            <p:cNvPr id="11" name="TextBox 10"/>
            <p:cNvSpPr txBox="1"/>
            <p:nvPr/>
          </p:nvSpPr>
          <p:spPr>
            <a:xfrm rot="5400000">
              <a:off x="525087" y="931590"/>
              <a:ext cx="561692" cy="369332"/>
            </a:xfrm>
            <a:prstGeom prst="rect">
              <a:avLst/>
            </a:prstGeom>
            <a:noFill/>
          </p:spPr>
          <p:txBody>
            <a:bodyPr wrap="none" rtlCol="0">
              <a:spAutoFit/>
            </a:bodyPr>
            <a:lstStyle/>
            <a:p>
              <a:r>
                <a:rPr lang="en-US" dirty="0"/>
                <a:t>n</a:t>
              </a:r>
              <a:r>
                <a:rPr lang="en-US" dirty="0" smtClean="0"/>
                <a:t>-bits</a:t>
              </a:r>
              <a:endParaRPr lang="en-US" dirty="0"/>
            </a:p>
          </p:txBody>
        </p:sp>
        <p:sp>
          <p:nvSpPr>
            <p:cNvPr id="12" name="TextBox 11"/>
            <p:cNvSpPr txBox="1"/>
            <p:nvPr/>
          </p:nvSpPr>
          <p:spPr>
            <a:xfrm rot="5400000">
              <a:off x="513420" y="1732314"/>
              <a:ext cx="561692" cy="369332"/>
            </a:xfrm>
            <a:prstGeom prst="rect">
              <a:avLst/>
            </a:prstGeom>
            <a:noFill/>
          </p:spPr>
          <p:txBody>
            <a:bodyPr wrap="none" rtlCol="0">
              <a:spAutoFit/>
            </a:bodyPr>
            <a:lstStyle/>
            <a:p>
              <a:r>
                <a:rPr lang="en-US" dirty="0"/>
                <a:t>n</a:t>
              </a:r>
              <a:r>
                <a:rPr lang="en-US" dirty="0" smtClean="0"/>
                <a:t>-bits</a:t>
              </a:r>
              <a:endParaRPr lang="en-US" dirty="0"/>
            </a:p>
          </p:txBody>
        </p:sp>
        <p:sp>
          <p:nvSpPr>
            <p:cNvPr id="13" name="Rectangle 12"/>
            <p:cNvSpPr/>
            <p:nvPr/>
          </p:nvSpPr>
          <p:spPr>
            <a:xfrm>
              <a:off x="2590800" y="907018"/>
              <a:ext cx="381000" cy="685800"/>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a:solidFill>
                    <a:srgbClr val="0000FF"/>
                  </a:solidFill>
                </a:rPr>
                <a:t>R</a:t>
              </a:r>
              <a:r>
                <a:rPr lang="en-US" baseline="-25000" dirty="0" smtClean="0">
                  <a:solidFill>
                    <a:srgbClr val="0000FF"/>
                  </a:solidFill>
                </a:rPr>
                <a:t>d-1</a:t>
              </a:r>
              <a:endParaRPr lang="en-US" baseline="-25000" dirty="0">
                <a:solidFill>
                  <a:srgbClr val="0000FF"/>
                </a:solidFill>
              </a:endParaRPr>
            </a:p>
          </p:txBody>
        </p:sp>
        <p:sp>
          <p:nvSpPr>
            <p:cNvPr id="14" name="Rectangle 13"/>
            <p:cNvSpPr/>
            <p:nvPr/>
          </p:nvSpPr>
          <p:spPr>
            <a:xfrm>
              <a:off x="2590800" y="1592818"/>
              <a:ext cx="381000" cy="685800"/>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a:solidFill>
                    <a:srgbClr val="0000FF"/>
                  </a:solidFill>
                </a:rPr>
                <a:t>L</a:t>
              </a:r>
              <a:r>
                <a:rPr lang="en-US" baseline="-25000" dirty="0" smtClean="0">
                  <a:solidFill>
                    <a:srgbClr val="0000FF"/>
                  </a:solidFill>
                </a:rPr>
                <a:t>d-1</a:t>
              </a:r>
              <a:endParaRPr lang="en-US" baseline="-25000" dirty="0">
                <a:solidFill>
                  <a:srgbClr val="0000FF"/>
                </a:solidFill>
              </a:endParaRPr>
            </a:p>
          </p:txBody>
        </p:sp>
        <p:sp>
          <p:nvSpPr>
            <p:cNvPr id="15" name="TextBox 14"/>
            <p:cNvSpPr txBox="1"/>
            <p:nvPr/>
          </p:nvSpPr>
          <p:spPr>
            <a:xfrm>
              <a:off x="1600200" y="742950"/>
              <a:ext cx="490840" cy="346249"/>
            </a:xfrm>
            <a:prstGeom prst="rect">
              <a:avLst/>
            </a:prstGeom>
            <a:noFill/>
          </p:spPr>
          <p:txBody>
            <a:bodyPr wrap="none" rtlCol="0">
              <a:spAutoFit/>
            </a:bodyPr>
            <a:lstStyle/>
            <a:p>
              <a:r>
                <a:rPr lang="en-US" sz="2400" dirty="0" smtClean="0"/>
                <a:t>⊕</a:t>
              </a:r>
              <a:endParaRPr lang="en-US" sz="2400" dirty="0"/>
            </a:p>
          </p:txBody>
        </p:sp>
        <p:cxnSp>
          <p:nvCxnSpPr>
            <p:cNvPr id="16" name="Straight Connector 15"/>
            <p:cNvCxnSpPr/>
            <p:nvPr/>
          </p:nvCxnSpPr>
          <p:spPr>
            <a:xfrm>
              <a:off x="1295400" y="1966615"/>
              <a:ext cx="914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295400" y="976015"/>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15" idx="3"/>
            </p:cNvCxnSpPr>
            <p:nvPr/>
          </p:nvCxnSpPr>
          <p:spPr>
            <a:xfrm>
              <a:off x="2091040" y="916075"/>
              <a:ext cx="118760" cy="599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endCxn id="14" idx="1"/>
            </p:cNvCxnSpPr>
            <p:nvPr/>
          </p:nvCxnSpPr>
          <p:spPr>
            <a:xfrm>
              <a:off x="2209800" y="976015"/>
              <a:ext cx="381000" cy="876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3" idx="1"/>
            </p:cNvCxnSpPr>
            <p:nvPr/>
          </p:nvCxnSpPr>
          <p:spPr>
            <a:xfrm flipV="1">
              <a:off x="2209800" y="1166515"/>
              <a:ext cx="381000" cy="800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1524000" y="1357015"/>
              <a:ext cx="457200" cy="3810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err="1" smtClean="0">
                  <a:solidFill>
                    <a:srgbClr val="0000FF"/>
                  </a:solidFill>
                </a:rPr>
                <a:t>f</a:t>
              </a:r>
              <a:r>
                <a:rPr lang="en-US" baseline="-25000" dirty="0" err="1">
                  <a:solidFill>
                    <a:srgbClr val="0000FF"/>
                  </a:solidFill>
                </a:rPr>
                <a:t>d</a:t>
              </a:r>
              <a:endParaRPr lang="en-US" baseline="-25000" dirty="0">
                <a:solidFill>
                  <a:srgbClr val="0000FF"/>
                </a:solidFill>
              </a:endParaRPr>
            </a:p>
          </p:txBody>
        </p:sp>
        <p:cxnSp>
          <p:nvCxnSpPr>
            <p:cNvPr id="22" name="Straight Arrow Connector 21"/>
            <p:cNvCxnSpPr/>
            <p:nvPr/>
          </p:nvCxnSpPr>
          <p:spPr>
            <a:xfrm flipV="1">
              <a:off x="1752600" y="1738015"/>
              <a:ext cx="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1752600" y="1128415"/>
              <a:ext cx="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4267200" y="907018"/>
              <a:ext cx="381000" cy="685800"/>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a:solidFill>
                    <a:srgbClr val="0000FF"/>
                  </a:solidFill>
                </a:rPr>
                <a:t>R</a:t>
              </a:r>
              <a:r>
                <a:rPr lang="en-US" baseline="-25000" dirty="0" smtClean="0">
                  <a:solidFill>
                    <a:srgbClr val="0000FF"/>
                  </a:solidFill>
                </a:rPr>
                <a:t>d-2</a:t>
              </a:r>
              <a:endParaRPr lang="en-US" baseline="-25000" dirty="0">
                <a:solidFill>
                  <a:srgbClr val="0000FF"/>
                </a:solidFill>
              </a:endParaRPr>
            </a:p>
          </p:txBody>
        </p:sp>
        <p:sp>
          <p:nvSpPr>
            <p:cNvPr id="25" name="Rectangle 24"/>
            <p:cNvSpPr/>
            <p:nvPr/>
          </p:nvSpPr>
          <p:spPr>
            <a:xfrm>
              <a:off x="4267200" y="1592818"/>
              <a:ext cx="381000" cy="685800"/>
            </a:xfrm>
            <a:prstGeom prst="rect">
              <a:avLst/>
            </a:prstGeom>
            <a:solidFill>
              <a:srgbClr val="D9D9D9"/>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a:solidFill>
                    <a:srgbClr val="0000FF"/>
                  </a:solidFill>
                </a:rPr>
                <a:t>L</a:t>
              </a:r>
              <a:r>
                <a:rPr lang="en-US" baseline="-25000" dirty="0" smtClean="0">
                  <a:solidFill>
                    <a:srgbClr val="0000FF"/>
                  </a:solidFill>
                </a:rPr>
                <a:t>d-2</a:t>
              </a:r>
              <a:endParaRPr lang="en-US" baseline="-25000" dirty="0">
                <a:solidFill>
                  <a:srgbClr val="0000FF"/>
                </a:solidFill>
              </a:endParaRPr>
            </a:p>
          </p:txBody>
        </p:sp>
        <p:sp>
          <p:nvSpPr>
            <p:cNvPr id="26" name="TextBox 25"/>
            <p:cNvSpPr txBox="1"/>
            <p:nvPr/>
          </p:nvSpPr>
          <p:spPr>
            <a:xfrm>
              <a:off x="3276600" y="742950"/>
              <a:ext cx="490840" cy="346249"/>
            </a:xfrm>
            <a:prstGeom prst="rect">
              <a:avLst/>
            </a:prstGeom>
            <a:noFill/>
          </p:spPr>
          <p:txBody>
            <a:bodyPr wrap="none" rtlCol="0">
              <a:spAutoFit/>
            </a:bodyPr>
            <a:lstStyle/>
            <a:p>
              <a:r>
                <a:rPr lang="en-US" sz="2400" dirty="0" smtClean="0"/>
                <a:t>⊕</a:t>
              </a:r>
              <a:endParaRPr lang="en-US" sz="2400" dirty="0"/>
            </a:p>
          </p:txBody>
        </p:sp>
        <p:cxnSp>
          <p:nvCxnSpPr>
            <p:cNvPr id="27" name="Straight Connector 26"/>
            <p:cNvCxnSpPr/>
            <p:nvPr/>
          </p:nvCxnSpPr>
          <p:spPr>
            <a:xfrm>
              <a:off x="2971800" y="1966615"/>
              <a:ext cx="914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971800" y="976015"/>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26" idx="3"/>
            </p:cNvCxnSpPr>
            <p:nvPr/>
          </p:nvCxnSpPr>
          <p:spPr>
            <a:xfrm>
              <a:off x="3767440" y="916075"/>
              <a:ext cx="118760" cy="5994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endCxn id="25" idx="1"/>
            </p:cNvCxnSpPr>
            <p:nvPr/>
          </p:nvCxnSpPr>
          <p:spPr>
            <a:xfrm>
              <a:off x="3886200" y="976015"/>
              <a:ext cx="381000" cy="876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endCxn id="24" idx="1"/>
            </p:cNvCxnSpPr>
            <p:nvPr/>
          </p:nvCxnSpPr>
          <p:spPr>
            <a:xfrm flipV="1">
              <a:off x="3886200" y="1166515"/>
              <a:ext cx="381000" cy="800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3200400" y="1357015"/>
              <a:ext cx="457200" cy="3810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a:solidFill>
                    <a:srgbClr val="0000FF"/>
                  </a:solidFill>
                </a:rPr>
                <a:t>f</a:t>
              </a:r>
              <a:r>
                <a:rPr lang="en-US" baseline="-25000" dirty="0" smtClean="0">
                  <a:solidFill>
                    <a:srgbClr val="0000FF"/>
                  </a:solidFill>
                </a:rPr>
                <a:t>d-1</a:t>
              </a:r>
              <a:endParaRPr lang="en-US" baseline="-25000" dirty="0">
                <a:solidFill>
                  <a:srgbClr val="0000FF"/>
                </a:solidFill>
              </a:endParaRPr>
            </a:p>
          </p:txBody>
        </p:sp>
        <p:cxnSp>
          <p:nvCxnSpPr>
            <p:cNvPr id="33" name="Straight Arrow Connector 32"/>
            <p:cNvCxnSpPr/>
            <p:nvPr/>
          </p:nvCxnSpPr>
          <p:spPr>
            <a:xfrm flipV="1">
              <a:off x="3429000" y="1738015"/>
              <a:ext cx="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3429000" y="1128415"/>
              <a:ext cx="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181600" y="1211818"/>
              <a:ext cx="702436" cy="623248"/>
            </a:xfrm>
            <a:prstGeom prst="rect">
              <a:avLst/>
            </a:prstGeom>
            <a:noFill/>
          </p:spPr>
          <p:txBody>
            <a:bodyPr wrap="none" rtlCol="0">
              <a:spAutoFit/>
            </a:bodyPr>
            <a:lstStyle/>
            <a:p>
              <a:r>
                <a:rPr lang="en-US" sz="4800" b="1" dirty="0" smtClean="0"/>
                <a:t>⋯</a:t>
              </a:r>
              <a:endParaRPr lang="en-US" sz="4800" b="1" dirty="0"/>
            </a:p>
          </p:txBody>
        </p:sp>
        <p:sp>
          <p:nvSpPr>
            <p:cNvPr id="36" name="TextBox 35"/>
            <p:cNvSpPr txBox="1"/>
            <p:nvPr/>
          </p:nvSpPr>
          <p:spPr>
            <a:xfrm>
              <a:off x="6781800" y="819150"/>
              <a:ext cx="490840" cy="346249"/>
            </a:xfrm>
            <a:prstGeom prst="rect">
              <a:avLst/>
            </a:prstGeom>
            <a:noFill/>
          </p:spPr>
          <p:txBody>
            <a:bodyPr wrap="none" rtlCol="0">
              <a:spAutoFit/>
            </a:bodyPr>
            <a:lstStyle/>
            <a:p>
              <a:r>
                <a:rPr lang="en-US" sz="2400" dirty="0" smtClean="0"/>
                <a:t>⊕</a:t>
              </a:r>
              <a:endParaRPr lang="en-US" sz="2400" dirty="0"/>
            </a:p>
          </p:txBody>
        </p:sp>
        <p:cxnSp>
          <p:nvCxnSpPr>
            <p:cNvPr id="37" name="Straight Connector 36"/>
            <p:cNvCxnSpPr/>
            <p:nvPr/>
          </p:nvCxnSpPr>
          <p:spPr>
            <a:xfrm>
              <a:off x="6477000" y="2042815"/>
              <a:ext cx="914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6477000" y="1052215"/>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36" idx="3"/>
            </p:cNvCxnSpPr>
            <p:nvPr/>
          </p:nvCxnSpPr>
          <p:spPr>
            <a:xfrm>
              <a:off x="7272640" y="992275"/>
              <a:ext cx="118760" cy="5994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7391400" y="1052215"/>
              <a:ext cx="381000" cy="876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7391400" y="1242715"/>
              <a:ext cx="381000" cy="800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Oval 41"/>
            <p:cNvSpPr/>
            <p:nvPr/>
          </p:nvSpPr>
          <p:spPr>
            <a:xfrm>
              <a:off x="6705600" y="1433215"/>
              <a:ext cx="457200" cy="3810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smtClean="0">
                  <a:solidFill>
                    <a:srgbClr val="0000FF"/>
                  </a:solidFill>
                </a:rPr>
                <a:t>f</a:t>
              </a:r>
              <a:r>
                <a:rPr lang="en-US" baseline="-25000" dirty="0">
                  <a:solidFill>
                    <a:srgbClr val="0000FF"/>
                  </a:solidFill>
                </a:rPr>
                <a:t>1</a:t>
              </a:r>
            </a:p>
          </p:txBody>
        </p:sp>
        <p:cxnSp>
          <p:nvCxnSpPr>
            <p:cNvPr id="43" name="Straight Arrow Connector 42"/>
            <p:cNvCxnSpPr/>
            <p:nvPr/>
          </p:nvCxnSpPr>
          <p:spPr>
            <a:xfrm flipV="1">
              <a:off x="6934200" y="1814215"/>
              <a:ext cx="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V="1">
              <a:off x="6934200" y="1204615"/>
              <a:ext cx="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45" name="Footer Placeholder 44"/>
          <p:cNvSpPr>
            <a:spLocks noGrp="1"/>
          </p:cNvSpPr>
          <p:nvPr>
            <p:ph type="ftr" sz="quarter" idx="11"/>
          </p:nvPr>
        </p:nvSpPr>
        <p:spPr/>
        <p:txBody>
          <a:bodyPr/>
          <a:lstStyle/>
          <a:p>
            <a:r>
              <a:rPr lang="en-US" smtClean="0"/>
              <a:t>FAST-NUCES</a:t>
            </a:r>
            <a:endParaRPr lang="en-US"/>
          </a:p>
        </p:txBody>
      </p:sp>
      <p:pic>
        <p:nvPicPr>
          <p:cNvPr id="46" name="Picture 45"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18150422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pic>
        <p:nvPicPr>
          <p:cNvPr id="3" name="Picture 2"/>
          <p:cNvPicPr>
            <a:picLocks noChangeAspect="1"/>
          </p:cNvPicPr>
          <p:nvPr/>
        </p:nvPicPr>
        <p:blipFill>
          <a:blip r:embed="rId2"/>
          <a:stretch>
            <a:fillRect/>
          </a:stretch>
        </p:blipFill>
        <p:spPr>
          <a:xfrm>
            <a:off x="152400" y="366713"/>
            <a:ext cx="8839200" cy="6034087"/>
          </a:xfrm>
          <a:prstGeom prst="rect">
            <a:avLst/>
          </a:prstGeom>
        </p:spPr>
      </p:pic>
    </p:spTree>
    <p:extLst>
      <p:ext uri="{BB962C8B-B14F-4D97-AF65-F5344CB8AC3E}">
        <p14:creationId xmlns:p14="http://schemas.microsoft.com/office/powerpoint/2010/main" val="25078158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7772400" cy="715962"/>
          </a:xfrm>
        </p:spPr>
        <p:txBody>
          <a:bodyPr>
            <a:normAutofit fontScale="90000"/>
          </a:bodyPr>
          <a:lstStyle/>
          <a:p>
            <a:r>
              <a:rPr lang="en-US" dirty="0" smtClean="0">
                <a:solidFill>
                  <a:schemeClr val="tx1"/>
                </a:solidFill>
                <a:latin typeface="Times New Roman" pitchFamily="18" charset="0"/>
                <a:cs typeface="Times New Roman" pitchFamily="18" charset="0"/>
              </a:rPr>
              <a:t>Block Cipher</a:t>
            </a:r>
            <a:endParaRPr lang="en-US" dirty="0">
              <a:solidFill>
                <a:schemeClr val="tx1"/>
              </a:solidFill>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Content Placeholder 3"/>
          <p:cNvSpPr>
            <a:spLocks noGrp="1"/>
          </p:cNvSpPr>
          <p:nvPr>
            <p:ph sz="quarter" idx="1"/>
          </p:nvPr>
        </p:nvSpPr>
        <p:spPr>
          <a:xfrm>
            <a:off x="914400" y="990600"/>
            <a:ext cx="7772400" cy="3581400"/>
          </a:xfrm>
        </p:spPr>
        <p:txBody>
          <a:bodyPr>
            <a:normAutofit/>
          </a:bodyPr>
          <a:lstStyle/>
          <a:p>
            <a:r>
              <a:rPr lang="en-US" sz="2400" dirty="0" smtClean="0">
                <a:latin typeface="Times New Roman" pitchFamily="18" charset="0"/>
                <a:cs typeface="Times New Roman" pitchFamily="18" charset="0"/>
              </a:rPr>
              <a:t>Encryption and decryption in blocks (e.g., 64 or 128 bit)</a:t>
            </a:r>
          </a:p>
          <a:p>
            <a:r>
              <a:rPr lang="en-US" sz="2400" dirty="0" smtClean="0">
                <a:latin typeface="Times New Roman" pitchFamily="18" charset="0"/>
                <a:cs typeface="Times New Roman" pitchFamily="18" charset="0"/>
              </a:rPr>
              <a:t>Padding of short messages, splitting of long messages</a:t>
            </a:r>
          </a:p>
          <a:p>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Different modes of operations: ECB, CBC, CTR, ...</a:t>
            </a:r>
          </a:p>
          <a:p>
            <a:endParaRPr lang="en-US" sz="24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2209800" y="1868805"/>
            <a:ext cx="4972050" cy="2245995"/>
          </a:xfrm>
          <a:prstGeom prst="rect">
            <a:avLst/>
          </a:prstGeom>
          <a:noFill/>
          <a:ln w="9525">
            <a:noFill/>
            <a:miter lim="800000"/>
            <a:headEnd/>
            <a:tailEnd/>
          </a:ln>
        </p:spPr>
      </p:pic>
      <p:sp>
        <p:nvSpPr>
          <p:cNvPr id="6" name="Text Box 15"/>
          <p:cNvSpPr txBox="1">
            <a:spLocks noChangeArrowheads="1"/>
          </p:cNvSpPr>
          <p:nvPr/>
        </p:nvSpPr>
        <p:spPr bwMode="auto">
          <a:xfrm>
            <a:off x="1991021" y="4568826"/>
            <a:ext cx="6009979" cy="1729769"/>
          </a:xfrm>
          <a:prstGeom prst="rect">
            <a:avLst/>
          </a:prstGeom>
          <a:noFill/>
          <a:ln w="12700" algn="ctr">
            <a:noFill/>
            <a:miter lim="800000"/>
            <a:headEnd/>
            <a:tailEnd type="none" w="lg" len="med"/>
          </a:ln>
        </p:spPr>
        <p:txBody>
          <a:bodyPr wrap="square">
            <a:spAutoFit/>
          </a:bodyPr>
          <a:lstStyle/>
          <a:p>
            <a:pPr marL="457200" indent="-457200" eaLnBrk="1" hangingPunct="1"/>
            <a:r>
              <a:rPr lang="en-US" sz="2000" dirty="0" smtClean="0">
                <a:latin typeface="Times New Roman" pitchFamily="18" charset="0"/>
                <a:cs typeface="Times New Roman" pitchFamily="18" charset="0"/>
              </a:rPr>
              <a:t>Examples</a:t>
            </a:r>
            <a:r>
              <a:rPr lang="en-US" sz="2000" dirty="0">
                <a:latin typeface="Times New Roman" pitchFamily="18" charset="0"/>
                <a:cs typeface="Times New Roman" pitchFamily="18" charset="0"/>
              </a:rPr>
              <a:t>:</a:t>
            </a:r>
          </a:p>
          <a:p>
            <a:pPr marL="457200" indent="-457200">
              <a:lnSpc>
                <a:spcPct val="150000"/>
              </a:lnSpc>
              <a:buFontTx/>
              <a:buAutoNum type="arabicPeriod"/>
            </a:pPr>
            <a:r>
              <a:rPr lang="en-US" sz="2000" dirty="0" smtClean="0">
                <a:latin typeface="Times New Roman" pitchFamily="18" charset="0"/>
                <a:cs typeface="Times New Roman" pitchFamily="18" charset="0"/>
              </a:rPr>
              <a:t> DES:    n= 64 bits,    k = 56 bits</a:t>
            </a:r>
          </a:p>
          <a:p>
            <a:pPr marL="457200" indent="-457200" eaLnBrk="1" hangingPunct="1">
              <a:lnSpc>
                <a:spcPct val="150000"/>
              </a:lnSpc>
              <a:buFontTx/>
              <a:buAutoNum type="arabicPeriod"/>
            </a:pPr>
            <a:r>
              <a:rPr lang="en-US" sz="2000" dirty="0" smtClean="0">
                <a:latin typeface="Times New Roman" pitchFamily="18" charset="0"/>
                <a:cs typeface="Times New Roman" pitchFamily="18" charset="0"/>
              </a:rPr>
              <a:t>3DES</a:t>
            </a:r>
            <a:r>
              <a:rPr lang="en-US" sz="2000" dirty="0">
                <a:latin typeface="Times New Roman" pitchFamily="18" charset="0"/>
                <a:cs typeface="Times New Roman" pitchFamily="18" charset="0"/>
              </a:rPr>
              <a:t>:   n= 64 bits,    k = 168 bits</a:t>
            </a:r>
          </a:p>
          <a:p>
            <a:pPr marL="457200" indent="-457200" eaLnBrk="1" hangingPunct="1">
              <a:lnSpc>
                <a:spcPct val="150000"/>
              </a:lnSpc>
              <a:buFontTx/>
              <a:buAutoNum type="arabicPeriod"/>
            </a:pPr>
            <a:r>
              <a:rPr lang="en-US" sz="2000" dirty="0">
                <a:latin typeface="Times New Roman" pitchFamily="18" charset="0"/>
                <a:cs typeface="Times New Roman" pitchFamily="18" charset="0"/>
              </a:rPr>
              <a:t>AES:     n=128 bits,   k = 128, 192, 256 bits</a:t>
            </a:r>
          </a:p>
        </p:txBody>
      </p:sp>
      <p:pic>
        <p:nvPicPr>
          <p:cNvPr id="7" name="Picture 6" descr="http://study.result.pk/wp-content/uploads/2011/07/National-University-of-Computer-and-Emerging-Sciences-NUCES-300x300.png"/>
          <p:cNvPicPr/>
          <p:nvPr/>
        </p:nvPicPr>
        <p:blipFill>
          <a:blip r:embed="rId3"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pic>
        <p:nvPicPr>
          <p:cNvPr id="3" name="Picture 2"/>
          <p:cNvPicPr>
            <a:picLocks noChangeAspect="1"/>
          </p:cNvPicPr>
          <p:nvPr/>
        </p:nvPicPr>
        <p:blipFill>
          <a:blip r:embed="rId2"/>
          <a:stretch>
            <a:fillRect/>
          </a:stretch>
        </p:blipFill>
        <p:spPr>
          <a:xfrm>
            <a:off x="152400" y="609600"/>
            <a:ext cx="8839200" cy="6019800"/>
          </a:xfrm>
          <a:prstGeom prst="rect">
            <a:avLst/>
          </a:prstGeom>
        </p:spPr>
      </p:pic>
    </p:spTree>
    <p:extLst>
      <p:ext uri="{BB962C8B-B14F-4D97-AF65-F5344CB8AC3E}">
        <p14:creationId xmlns:p14="http://schemas.microsoft.com/office/powerpoint/2010/main" val="37845106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200">
                <a:solidFill>
                  <a:schemeClr val="bg2"/>
                </a:solidFill>
              </a:rPr>
              <a:t>6.</a:t>
            </a:r>
            <a:fld id="{2964A0CB-0A9C-4416-8690-7DC54BE3AE89}" type="slidenum">
              <a:rPr lang="en-US" altLang="en-US" sz="1200">
                <a:solidFill>
                  <a:schemeClr val="bg2"/>
                </a:solidFill>
              </a:rPr>
              <a:pPr/>
              <a:t>41</a:t>
            </a:fld>
            <a:endParaRPr lang="en-US" altLang="en-US" sz="1200">
              <a:solidFill>
                <a:schemeClr val="bg2"/>
              </a:solidFill>
            </a:endParaRPr>
          </a:p>
        </p:txBody>
      </p:sp>
      <p:sp>
        <p:nvSpPr>
          <p:cNvPr id="41986"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198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1988"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198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199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1991"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199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1993" name="Rectangle 9"/>
          <p:cNvSpPr>
            <a:spLocks noChangeArrowheads="1"/>
          </p:cNvSpPr>
          <p:nvPr/>
        </p:nvSpPr>
        <p:spPr bwMode="auto">
          <a:xfrm>
            <a:off x="228600" y="1065213"/>
            <a:ext cx="8686800" cy="13731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The heart of DES is the DES function. The DES function applies a 48-bit key to the rightmost 32 bits to produce a 32-bit output. </a:t>
            </a:r>
          </a:p>
        </p:txBody>
      </p:sp>
      <p:sp>
        <p:nvSpPr>
          <p:cNvPr id="41994" name="Text Box 10"/>
          <p:cNvSpPr txBox="1">
            <a:spLocks noChangeArrowheads="1"/>
          </p:cNvSpPr>
          <p:nvPr/>
        </p:nvSpPr>
        <p:spPr bwMode="auto">
          <a:xfrm>
            <a:off x="1143000" y="0"/>
            <a:ext cx="29883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latin typeface="Times New Roman" panose="02020603050405020304" pitchFamily="18" charset="0"/>
              </a:rPr>
              <a:t>4.2.2</a:t>
            </a:r>
            <a:r>
              <a:rPr lang="en-US" altLang="en-US" i="1" dirty="0" smtClean="0">
                <a:solidFill>
                  <a:schemeClr val="hlink"/>
                </a:solidFill>
                <a:latin typeface="Times New Roman" panose="02020603050405020304" pitchFamily="18" charset="0"/>
              </a:rPr>
              <a:t>  </a:t>
            </a:r>
            <a:r>
              <a:rPr lang="en-US" altLang="en-US" i="1" dirty="0">
                <a:latin typeface="Times New Roman" panose="02020603050405020304" pitchFamily="18" charset="0"/>
              </a:rPr>
              <a:t>Continued</a:t>
            </a:r>
          </a:p>
        </p:txBody>
      </p:sp>
      <p:sp>
        <p:nvSpPr>
          <p:cNvPr id="41995" name="Text Box 11"/>
          <p:cNvSpPr txBox="1">
            <a:spLocks noChangeArrowheads="1"/>
          </p:cNvSpPr>
          <p:nvPr/>
        </p:nvSpPr>
        <p:spPr bwMode="auto">
          <a:xfrm>
            <a:off x="1177925" y="533400"/>
            <a:ext cx="2174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DES Function  </a:t>
            </a:r>
            <a:endParaRPr lang="en-US" altLang="en-US" sz="2000" i="1">
              <a:latin typeface="Times New Roman" panose="02020603050405020304" pitchFamily="18" charset="0"/>
            </a:endParaRPr>
          </a:p>
        </p:txBody>
      </p:sp>
      <p:pic>
        <p:nvPicPr>
          <p:cNvPr id="41996"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3700" y="2300288"/>
            <a:ext cx="4076700" cy="448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7" name="Text Box 14"/>
          <p:cNvSpPr txBox="1">
            <a:spLocks noChangeArrowheads="1"/>
          </p:cNvSpPr>
          <p:nvPr/>
        </p:nvSpPr>
        <p:spPr bwMode="auto">
          <a:xfrm>
            <a:off x="457200" y="3124200"/>
            <a:ext cx="16557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6.5  </a:t>
            </a:r>
            <a:br>
              <a:rPr lang="en-US" altLang="en-US" sz="2400">
                <a:solidFill>
                  <a:schemeClr val="folHlink"/>
                </a:solidFill>
                <a:latin typeface="Times New Roman" panose="02020603050405020304" pitchFamily="18" charset="0"/>
              </a:rPr>
            </a:br>
            <a:r>
              <a:rPr lang="en-US" altLang="en-US" sz="2000" i="1">
                <a:latin typeface="Times New Roman" panose="02020603050405020304" pitchFamily="18" charset="0"/>
              </a:rPr>
              <a:t>DES function</a:t>
            </a:r>
          </a:p>
        </p:txBody>
      </p:sp>
    </p:spTree>
    <p:extLst>
      <p:ext uri="{BB962C8B-B14F-4D97-AF65-F5344CB8AC3E}">
        <p14:creationId xmlns:p14="http://schemas.microsoft.com/office/powerpoint/2010/main" val="3844242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pic>
        <p:nvPicPr>
          <p:cNvPr id="3" name="Picture 2"/>
          <p:cNvPicPr>
            <a:picLocks noChangeAspect="1"/>
          </p:cNvPicPr>
          <p:nvPr/>
        </p:nvPicPr>
        <p:blipFill>
          <a:blip r:embed="rId2"/>
          <a:stretch>
            <a:fillRect/>
          </a:stretch>
        </p:blipFill>
        <p:spPr>
          <a:xfrm>
            <a:off x="228600" y="381000"/>
            <a:ext cx="8686800" cy="6324600"/>
          </a:xfrm>
          <a:prstGeom prst="rect">
            <a:avLst/>
          </a:prstGeom>
        </p:spPr>
      </p:pic>
    </p:spTree>
    <p:extLst>
      <p:ext uri="{BB962C8B-B14F-4D97-AF65-F5344CB8AC3E}">
        <p14:creationId xmlns:p14="http://schemas.microsoft.com/office/powerpoint/2010/main" val="16729464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200">
                <a:solidFill>
                  <a:schemeClr val="bg2"/>
                </a:solidFill>
              </a:rPr>
              <a:t>6.</a:t>
            </a:r>
            <a:fld id="{6332D4E2-A757-47F5-B81F-C387B06FF9B2}" type="slidenum">
              <a:rPr lang="en-US" altLang="en-US" sz="1200">
                <a:solidFill>
                  <a:schemeClr val="bg2"/>
                </a:solidFill>
              </a:rPr>
              <a:pPr/>
              <a:t>43</a:t>
            </a:fld>
            <a:endParaRPr lang="en-US" altLang="en-US" sz="1200">
              <a:solidFill>
                <a:schemeClr val="bg2"/>
              </a:solidFill>
            </a:endParaRPr>
          </a:p>
        </p:txBody>
      </p:sp>
      <p:sp>
        <p:nvSpPr>
          <p:cNvPr id="44034"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403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4036"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403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403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4039"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404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4041" name="Rectangle 9"/>
          <p:cNvSpPr>
            <a:spLocks noChangeArrowheads="1"/>
          </p:cNvSpPr>
          <p:nvPr/>
        </p:nvSpPr>
        <p:spPr bwMode="auto">
          <a:xfrm>
            <a:off x="228600" y="838200"/>
            <a:ext cx="8686800" cy="1630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lnSpc>
                <a:spcPct val="120000"/>
              </a:lnSpc>
            </a:pPr>
            <a:r>
              <a:rPr lang="en-US" altLang="en-US" sz="2800" i="1">
                <a:solidFill>
                  <a:schemeClr val="folHlink"/>
                </a:solidFill>
                <a:latin typeface="Times New Roman" panose="02020603050405020304" pitchFamily="18" charset="0"/>
              </a:rPr>
              <a:t>Expansion P-box</a:t>
            </a:r>
          </a:p>
          <a:p>
            <a:pPr algn="just">
              <a:lnSpc>
                <a:spcPct val="120000"/>
              </a:lnSpc>
            </a:pPr>
            <a:r>
              <a:rPr lang="en-US" altLang="en-US" sz="2800" i="1">
                <a:latin typeface="Times New Roman" panose="02020603050405020304" pitchFamily="18" charset="0"/>
              </a:rPr>
              <a:t>Since R</a:t>
            </a:r>
            <a:r>
              <a:rPr lang="en-US" altLang="en-US" sz="2800" i="1" baseline="-25000">
                <a:latin typeface="Times New Roman" panose="02020603050405020304" pitchFamily="18" charset="0"/>
              </a:rPr>
              <a:t>I−1</a:t>
            </a:r>
            <a:r>
              <a:rPr lang="en-US" altLang="en-US" sz="2800" i="1">
                <a:latin typeface="Times New Roman" panose="02020603050405020304" pitchFamily="18" charset="0"/>
              </a:rPr>
              <a:t> is a 32-bit input and K</a:t>
            </a:r>
            <a:r>
              <a:rPr lang="en-US" altLang="en-US" sz="2800" i="1" baseline="-25000">
                <a:latin typeface="Times New Roman" panose="02020603050405020304" pitchFamily="18" charset="0"/>
              </a:rPr>
              <a:t>I</a:t>
            </a:r>
            <a:r>
              <a:rPr lang="en-US" altLang="en-US" sz="2800" i="1">
                <a:latin typeface="Times New Roman" panose="02020603050405020304" pitchFamily="18" charset="0"/>
              </a:rPr>
              <a:t> is a 48-bit key, we first need to expand R</a:t>
            </a:r>
            <a:r>
              <a:rPr lang="en-US" altLang="en-US" sz="2800" i="1" baseline="-25000">
                <a:latin typeface="Times New Roman" panose="02020603050405020304" pitchFamily="18" charset="0"/>
              </a:rPr>
              <a:t>I−1</a:t>
            </a:r>
            <a:r>
              <a:rPr lang="en-US" altLang="en-US" sz="2800" i="1">
                <a:latin typeface="Times New Roman" panose="02020603050405020304" pitchFamily="18" charset="0"/>
              </a:rPr>
              <a:t> to 48 bits. </a:t>
            </a:r>
          </a:p>
        </p:txBody>
      </p:sp>
      <p:sp>
        <p:nvSpPr>
          <p:cNvPr id="44042" name="Text Box 10"/>
          <p:cNvSpPr txBox="1">
            <a:spLocks noChangeArrowheads="1"/>
          </p:cNvSpPr>
          <p:nvPr/>
        </p:nvSpPr>
        <p:spPr bwMode="auto">
          <a:xfrm>
            <a:off x="1143000" y="0"/>
            <a:ext cx="27831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latin typeface="Times New Roman" panose="02020603050405020304" pitchFamily="18" charset="0"/>
              </a:rPr>
              <a:t>4.2.2</a:t>
            </a:r>
            <a:r>
              <a:rPr lang="en-US" altLang="en-US" i="1" dirty="0" smtClean="0">
                <a:solidFill>
                  <a:schemeClr val="hlink"/>
                </a:solidFill>
                <a:latin typeface="Times New Roman" panose="02020603050405020304" pitchFamily="18" charset="0"/>
              </a:rPr>
              <a:t>  </a:t>
            </a:r>
            <a:r>
              <a:rPr lang="en-US" altLang="en-US" i="1" dirty="0">
                <a:latin typeface="Times New Roman" panose="02020603050405020304" pitchFamily="18" charset="0"/>
              </a:rPr>
              <a:t>Continue</a:t>
            </a:r>
          </a:p>
        </p:txBody>
      </p:sp>
      <p:pic>
        <p:nvPicPr>
          <p:cNvPr id="4404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049713"/>
            <a:ext cx="8610600" cy="128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4" name="Text Box 14"/>
          <p:cNvSpPr txBox="1">
            <a:spLocks noChangeArrowheads="1"/>
          </p:cNvSpPr>
          <p:nvPr/>
        </p:nvSpPr>
        <p:spPr bwMode="auto">
          <a:xfrm>
            <a:off x="2976563" y="3276600"/>
            <a:ext cx="4129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6.6  </a:t>
            </a:r>
            <a:r>
              <a:rPr lang="en-US" altLang="en-US" sz="2000" i="1">
                <a:latin typeface="Times New Roman" panose="02020603050405020304" pitchFamily="18" charset="0"/>
              </a:rPr>
              <a:t>Expansion permutation</a:t>
            </a:r>
          </a:p>
        </p:txBody>
      </p:sp>
    </p:spTree>
    <p:extLst>
      <p:ext uri="{BB962C8B-B14F-4D97-AF65-F5344CB8AC3E}">
        <p14:creationId xmlns:p14="http://schemas.microsoft.com/office/powerpoint/2010/main" val="7970539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200">
                <a:solidFill>
                  <a:schemeClr val="bg2"/>
                </a:solidFill>
              </a:rPr>
              <a:t>6.</a:t>
            </a:r>
            <a:fld id="{BF36557D-2EC6-4B14-A23A-18B89F66E99B}" type="slidenum">
              <a:rPr lang="en-US" altLang="en-US" sz="1200">
                <a:solidFill>
                  <a:schemeClr val="bg2"/>
                </a:solidFill>
              </a:rPr>
              <a:pPr/>
              <a:t>44</a:t>
            </a:fld>
            <a:endParaRPr lang="en-US" altLang="en-US" sz="1200">
              <a:solidFill>
                <a:schemeClr val="bg2"/>
              </a:solidFill>
            </a:endParaRPr>
          </a:p>
        </p:txBody>
      </p:sp>
      <p:sp>
        <p:nvSpPr>
          <p:cNvPr id="46082"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608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6084"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608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608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6087"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608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6089" name="Rectangle 9"/>
          <p:cNvSpPr>
            <a:spLocks noChangeArrowheads="1"/>
          </p:cNvSpPr>
          <p:nvPr/>
        </p:nvSpPr>
        <p:spPr bwMode="auto">
          <a:xfrm>
            <a:off x="228600" y="838200"/>
            <a:ext cx="8686800" cy="1630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lnSpc>
                <a:spcPct val="120000"/>
              </a:lnSpc>
            </a:pPr>
            <a:r>
              <a:rPr lang="en-US" altLang="en-US" sz="2800" i="1">
                <a:latin typeface="Times New Roman" panose="02020603050405020304" pitchFamily="18" charset="0"/>
              </a:rPr>
              <a:t>Although the relationship between the input and output can be defined mathematically, DES uses Table 6.2 to define this P-box.</a:t>
            </a:r>
          </a:p>
        </p:txBody>
      </p:sp>
      <p:sp>
        <p:nvSpPr>
          <p:cNvPr id="46090" name="Text Box 10"/>
          <p:cNvSpPr txBox="1">
            <a:spLocks noChangeArrowheads="1"/>
          </p:cNvSpPr>
          <p:nvPr/>
        </p:nvSpPr>
        <p:spPr bwMode="auto">
          <a:xfrm>
            <a:off x="1143000" y="0"/>
            <a:ext cx="27831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latin typeface="Times New Roman" panose="02020603050405020304" pitchFamily="18" charset="0"/>
              </a:rPr>
              <a:t>4.2.2</a:t>
            </a:r>
            <a:r>
              <a:rPr lang="en-US" altLang="en-US" i="1" dirty="0" smtClean="0">
                <a:solidFill>
                  <a:schemeClr val="hlink"/>
                </a:solidFill>
                <a:latin typeface="Times New Roman" panose="02020603050405020304" pitchFamily="18" charset="0"/>
              </a:rPr>
              <a:t>  </a:t>
            </a:r>
            <a:r>
              <a:rPr lang="en-US" altLang="en-US" i="1" dirty="0">
                <a:latin typeface="Times New Roman" panose="02020603050405020304" pitchFamily="18" charset="0"/>
              </a:rPr>
              <a:t>Continue</a:t>
            </a:r>
          </a:p>
        </p:txBody>
      </p:sp>
      <p:pic>
        <p:nvPicPr>
          <p:cNvPr id="4609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3182938"/>
            <a:ext cx="7048500" cy="321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2" name="Text Box 14"/>
          <p:cNvSpPr txBox="1">
            <a:spLocks noChangeArrowheads="1"/>
          </p:cNvSpPr>
          <p:nvPr/>
        </p:nvSpPr>
        <p:spPr bwMode="auto">
          <a:xfrm>
            <a:off x="2209800" y="2667000"/>
            <a:ext cx="392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Table 6.6  </a:t>
            </a:r>
            <a:r>
              <a:rPr lang="en-US" altLang="en-US" sz="2000" i="1">
                <a:latin typeface="Times New Roman" panose="02020603050405020304" pitchFamily="18" charset="0"/>
              </a:rPr>
              <a:t>Expansion P-box table</a:t>
            </a:r>
          </a:p>
        </p:txBody>
      </p:sp>
    </p:spTree>
    <p:extLst>
      <p:ext uri="{BB962C8B-B14F-4D97-AF65-F5344CB8AC3E}">
        <p14:creationId xmlns:p14="http://schemas.microsoft.com/office/powerpoint/2010/main" val="4377186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200">
                <a:solidFill>
                  <a:schemeClr val="bg2"/>
                </a:solidFill>
              </a:rPr>
              <a:t>6.</a:t>
            </a:r>
            <a:fld id="{C5E12E1C-F21F-4594-B41A-BDF0FFA6B0FB}" type="slidenum">
              <a:rPr lang="en-US" altLang="en-US" sz="1200">
                <a:solidFill>
                  <a:schemeClr val="bg2"/>
                </a:solidFill>
              </a:rPr>
              <a:pPr/>
              <a:t>45</a:t>
            </a:fld>
            <a:endParaRPr lang="en-US" altLang="en-US" sz="1200">
              <a:solidFill>
                <a:schemeClr val="bg2"/>
              </a:solidFill>
            </a:endParaRPr>
          </a:p>
        </p:txBody>
      </p:sp>
      <p:sp>
        <p:nvSpPr>
          <p:cNvPr id="48130"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813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8132"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813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813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8135"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813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48137" name="Rectangle 9"/>
          <p:cNvSpPr>
            <a:spLocks noChangeArrowheads="1"/>
          </p:cNvSpPr>
          <p:nvPr/>
        </p:nvSpPr>
        <p:spPr bwMode="auto">
          <a:xfrm>
            <a:off x="228600" y="838200"/>
            <a:ext cx="8686800" cy="3168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lnSpc>
                <a:spcPct val="120000"/>
              </a:lnSpc>
            </a:pPr>
            <a:r>
              <a:rPr lang="en-US" altLang="en-US" sz="2800" i="1">
                <a:solidFill>
                  <a:schemeClr val="folHlink"/>
                </a:solidFill>
                <a:latin typeface="Times New Roman" panose="02020603050405020304" pitchFamily="18" charset="0"/>
              </a:rPr>
              <a:t>Whitener (XOR)</a:t>
            </a:r>
          </a:p>
          <a:p>
            <a:pPr algn="just">
              <a:lnSpc>
                <a:spcPct val="120000"/>
              </a:lnSpc>
            </a:pPr>
            <a:r>
              <a:rPr lang="en-US" altLang="en-US" sz="2800" i="1">
                <a:latin typeface="Times New Roman" panose="02020603050405020304" pitchFamily="18" charset="0"/>
              </a:rPr>
              <a:t>After the expansion permutation, DES uses the XOR operation on the expanded right section and the round key. Note that both the right section and the key are 48-bits in length. Also note that the round key is used only in this operation.</a:t>
            </a:r>
          </a:p>
        </p:txBody>
      </p:sp>
      <p:sp>
        <p:nvSpPr>
          <p:cNvPr id="48138" name="Text Box 10"/>
          <p:cNvSpPr txBox="1">
            <a:spLocks noChangeArrowheads="1"/>
          </p:cNvSpPr>
          <p:nvPr/>
        </p:nvSpPr>
        <p:spPr bwMode="auto">
          <a:xfrm>
            <a:off x="1143000" y="0"/>
            <a:ext cx="27831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latin typeface="Times New Roman" panose="02020603050405020304" pitchFamily="18" charset="0"/>
              </a:rPr>
              <a:t>4.2.2</a:t>
            </a:r>
            <a:r>
              <a:rPr lang="en-US" altLang="en-US" i="1" dirty="0" smtClean="0">
                <a:solidFill>
                  <a:schemeClr val="hlink"/>
                </a:solidFill>
                <a:latin typeface="Times New Roman" panose="02020603050405020304" pitchFamily="18" charset="0"/>
              </a:rPr>
              <a:t>  </a:t>
            </a:r>
            <a:r>
              <a:rPr lang="en-US" altLang="en-US" i="1" dirty="0">
                <a:latin typeface="Times New Roman" panose="02020603050405020304" pitchFamily="18" charset="0"/>
              </a:rPr>
              <a:t>Continue</a:t>
            </a:r>
          </a:p>
        </p:txBody>
      </p:sp>
    </p:spTree>
    <p:extLst>
      <p:ext uri="{BB962C8B-B14F-4D97-AF65-F5344CB8AC3E}">
        <p14:creationId xmlns:p14="http://schemas.microsoft.com/office/powerpoint/2010/main" val="32028188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4" name="Rectangle 3"/>
          <p:cNvSpPr/>
          <p:nvPr/>
        </p:nvSpPr>
        <p:spPr>
          <a:xfrm>
            <a:off x="228600" y="197346"/>
            <a:ext cx="8839200" cy="4339650"/>
          </a:xfrm>
          <a:prstGeom prst="rect">
            <a:avLst/>
          </a:prstGeom>
        </p:spPr>
        <p:txBody>
          <a:bodyPr wrap="square">
            <a:spAutoFit/>
          </a:bodyPr>
          <a:lstStyle/>
          <a:p>
            <a:r>
              <a:rPr lang="en-GB" sz="2400" b="1" dirty="0">
                <a:solidFill>
                  <a:srgbClr val="0070C0"/>
                </a:solidFill>
                <a:latin typeface="Linux Libertine"/>
              </a:rPr>
              <a:t>S-box</a:t>
            </a:r>
          </a:p>
          <a:p>
            <a:r>
              <a:rPr lang="en-GB" dirty="0">
                <a:solidFill>
                  <a:srgbClr val="202122"/>
                </a:solidFill>
                <a:latin typeface="Arial" panose="020B0604020202020204" pitchFamily="34" charset="0"/>
              </a:rPr>
              <a:t>From Wikipedia, the free </a:t>
            </a:r>
            <a:r>
              <a:rPr lang="en-GB" dirty="0" err="1" smtClean="0">
                <a:solidFill>
                  <a:srgbClr val="202122"/>
                </a:solidFill>
                <a:latin typeface="Arial" panose="020B0604020202020204" pitchFamily="34" charset="0"/>
              </a:rPr>
              <a:t>encyclopedia</a:t>
            </a:r>
            <a:endParaRPr lang="en-GB" dirty="0" smtClean="0">
              <a:solidFill>
                <a:srgbClr val="202122"/>
              </a:solidFill>
              <a:latin typeface="Arial" panose="020B0604020202020204" pitchFamily="34" charset="0"/>
            </a:endParaRPr>
          </a:p>
          <a:p>
            <a:endParaRPr lang="en-GB" dirty="0">
              <a:solidFill>
                <a:srgbClr val="202122"/>
              </a:solidFill>
              <a:latin typeface="Arial" panose="020B0604020202020204" pitchFamily="34" charset="0"/>
            </a:endParaRPr>
          </a:p>
          <a:p>
            <a:r>
              <a:rPr lang="en-GB" dirty="0" smtClean="0">
                <a:solidFill>
                  <a:srgbClr val="202122"/>
                </a:solidFill>
                <a:latin typeface="Arial" panose="020B0604020202020204" pitchFamily="34" charset="0"/>
              </a:rPr>
              <a:t>In</a:t>
            </a:r>
            <a:r>
              <a:rPr lang="en-GB" dirty="0">
                <a:solidFill>
                  <a:srgbClr val="202122"/>
                </a:solidFill>
                <a:latin typeface="Arial" panose="020B0604020202020204" pitchFamily="34" charset="0"/>
              </a:rPr>
              <a:t> </a:t>
            </a:r>
            <a:r>
              <a:rPr lang="en-GB" dirty="0">
                <a:solidFill>
                  <a:srgbClr val="FF0000"/>
                </a:solidFill>
                <a:latin typeface="Arial" panose="020B0604020202020204" pitchFamily="34" charset="0"/>
                <a:hlinkClick r:id="rId2" tooltip="Cryptography"/>
              </a:rPr>
              <a:t>cryptography</a:t>
            </a:r>
            <a:r>
              <a:rPr lang="en-GB" dirty="0">
                <a:solidFill>
                  <a:srgbClr val="202122"/>
                </a:solidFill>
                <a:latin typeface="Arial" panose="020B0604020202020204" pitchFamily="34" charset="0"/>
              </a:rPr>
              <a:t>, an </a:t>
            </a:r>
            <a:r>
              <a:rPr lang="en-GB" b="1" dirty="0">
                <a:solidFill>
                  <a:srgbClr val="202122"/>
                </a:solidFill>
                <a:latin typeface="Arial" panose="020B0604020202020204" pitchFamily="34" charset="0"/>
              </a:rPr>
              <a:t>S-box</a:t>
            </a:r>
            <a:r>
              <a:rPr lang="en-GB" dirty="0">
                <a:solidFill>
                  <a:srgbClr val="202122"/>
                </a:solidFill>
                <a:latin typeface="Arial" panose="020B0604020202020204" pitchFamily="34" charset="0"/>
              </a:rPr>
              <a:t> (</a:t>
            </a:r>
            <a:r>
              <a:rPr lang="en-GB" b="1" dirty="0">
                <a:solidFill>
                  <a:srgbClr val="202122"/>
                </a:solidFill>
                <a:latin typeface="Arial" panose="020B0604020202020204" pitchFamily="34" charset="0"/>
              </a:rPr>
              <a:t>substitution-box</a:t>
            </a:r>
            <a:r>
              <a:rPr lang="en-GB" dirty="0">
                <a:solidFill>
                  <a:srgbClr val="202122"/>
                </a:solidFill>
                <a:latin typeface="Arial" panose="020B0604020202020204" pitchFamily="34" charset="0"/>
              </a:rPr>
              <a:t>) is a basic component of </a:t>
            </a:r>
            <a:r>
              <a:rPr lang="en-GB" dirty="0">
                <a:solidFill>
                  <a:srgbClr val="FF0000"/>
                </a:solidFill>
                <a:latin typeface="Arial" panose="020B0604020202020204" pitchFamily="34" charset="0"/>
                <a:hlinkClick r:id="rId3" tooltip="Symmetric key algorithm"/>
              </a:rPr>
              <a:t>symmetric key algorithms</a:t>
            </a:r>
            <a:r>
              <a:rPr lang="en-GB" dirty="0">
                <a:solidFill>
                  <a:srgbClr val="202122"/>
                </a:solidFill>
                <a:latin typeface="Arial" panose="020B0604020202020204" pitchFamily="34" charset="0"/>
              </a:rPr>
              <a:t> which performs substitution. In </a:t>
            </a:r>
            <a:r>
              <a:rPr lang="en-GB" dirty="0">
                <a:solidFill>
                  <a:srgbClr val="FF0000"/>
                </a:solidFill>
                <a:latin typeface="Arial" panose="020B0604020202020204" pitchFamily="34" charset="0"/>
                <a:hlinkClick r:id="rId4" tooltip="Block cipher"/>
              </a:rPr>
              <a:t>block ciphers</a:t>
            </a:r>
            <a:r>
              <a:rPr lang="en-GB" dirty="0">
                <a:solidFill>
                  <a:srgbClr val="202122"/>
                </a:solidFill>
                <a:latin typeface="Arial" panose="020B0604020202020204" pitchFamily="34" charset="0"/>
              </a:rPr>
              <a:t>, they are typically used to obscure the relationship between the key and the </a:t>
            </a:r>
            <a:r>
              <a:rPr lang="en-GB" dirty="0" err="1">
                <a:solidFill>
                  <a:srgbClr val="FF0000"/>
                </a:solidFill>
                <a:latin typeface="Arial" panose="020B0604020202020204" pitchFamily="34" charset="0"/>
                <a:hlinkClick r:id="rId5" tooltip="Ciphertext"/>
              </a:rPr>
              <a:t>ciphertext</a:t>
            </a:r>
            <a:r>
              <a:rPr lang="en-GB" dirty="0">
                <a:solidFill>
                  <a:srgbClr val="202122"/>
                </a:solidFill>
                <a:latin typeface="Arial" panose="020B0604020202020204" pitchFamily="34" charset="0"/>
              </a:rPr>
              <a:t> — </a:t>
            </a:r>
            <a:r>
              <a:rPr lang="en-GB" dirty="0">
                <a:solidFill>
                  <a:srgbClr val="FF0000"/>
                </a:solidFill>
                <a:latin typeface="Arial" panose="020B0604020202020204" pitchFamily="34" charset="0"/>
                <a:hlinkClick r:id="rId6" tooltip="Claude Shannon"/>
              </a:rPr>
              <a:t>Shannon's</a:t>
            </a:r>
            <a:r>
              <a:rPr lang="en-GB" dirty="0">
                <a:solidFill>
                  <a:srgbClr val="202122"/>
                </a:solidFill>
                <a:latin typeface="Arial" panose="020B0604020202020204" pitchFamily="34" charset="0"/>
              </a:rPr>
              <a:t> property of </a:t>
            </a:r>
            <a:r>
              <a:rPr lang="en-GB" dirty="0">
                <a:solidFill>
                  <a:srgbClr val="FF0000"/>
                </a:solidFill>
                <a:latin typeface="Arial" panose="020B0604020202020204" pitchFamily="34" charset="0"/>
                <a:hlinkClick r:id="rId7" tooltip="Confusion and diffusion"/>
              </a:rPr>
              <a:t>confusion</a:t>
            </a:r>
            <a:r>
              <a:rPr lang="en-GB" dirty="0" smtClean="0">
                <a:solidFill>
                  <a:srgbClr val="202122"/>
                </a:solidFill>
                <a:latin typeface="Arial" panose="020B0604020202020204" pitchFamily="34" charset="0"/>
              </a:rPr>
              <a:t>.</a:t>
            </a:r>
          </a:p>
          <a:p>
            <a:endParaRPr lang="en-GB" dirty="0">
              <a:solidFill>
                <a:srgbClr val="202122"/>
              </a:solidFill>
              <a:latin typeface="Arial" panose="020B0604020202020204" pitchFamily="34" charset="0"/>
            </a:endParaRPr>
          </a:p>
          <a:p>
            <a:endParaRPr lang="en-GB" dirty="0">
              <a:solidFill>
                <a:srgbClr val="202122"/>
              </a:solidFill>
              <a:latin typeface="Arial" panose="020B0604020202020204" pitchFamily="34" charset="0"/>
            </a:endParaRPr>
          </a:p>
          <a:p>
            <a:r>
              <a:rPr lang="en-GB" dirty="0">
                <a:solidFill>
                  <a:srgbClr val="202122"/>
                </a:solidFill>
                <a:latin typeface="Arial" panose="020B0604020202020204" pitchFamily="34" charset="0"/>
              </a:rPr>
              <a:t>In general, an S-box takes some number of input </a:t>
            </a:r>
            <a:r>
              <a:rPr lang="en-GB" dirty="0">
                <a:solidFill>
                  <a:srgbClr val="FF0000"/>
                </a:solidFill>
                <a:latin typeface="Arial" panose="020B0604020202020204" pitchFamily="34" charset="0"/>
                <a:hlinkClick r:id="rId8" tooltip="Bit"/>
              </a:rPr>
              <a:t>bits</a:t>
            </a:r>
            <a:r>
              <a:rPr lang="en-GB" dirty="0">
                <a:solidFill>
                  <a:srgbClr val="202122"/>
                </a:solidFill>
                <a:latin typeface="Arial" panose="020B0604020202020204" pitchFamily="34" charset="0"/>
              </a:rPr>
              <a:t>, </a:t>
            </a:r>
            <a:r>
              <a:rPr lang="en-GB" i="1" dirty="0">
                <a:solidFill>
                  <a:srgbClr val="202122"/>
                </a:solidFill>
                <a:latin typeface="Arial" panose="020B0604020202020204" pitchFamily="34" charset="0"/>
              </a:rPr>
              <a:t>m</a:t>
            </a:r>
            <a:r>
              <a:rPr lang="en-GB" dirty="0">
                <a:solidFill>
                  <a:srgbClr val="202122"/>
                </a:solidFill>
                <a:latin typeface="Arial" panose="020B0604020202020204" pitchFamily="34" charset="0"/>
              </a:rPr>
              <a:t>, and transforms them into some number of output bits, </a:t>
            </a:r>
            <a:r>
              <a:rPr lang="en-GB" i="1" dirty="0">
                <a:solidFill>
                  <a:srgbClr val="202122"/>
                </a:solidFill>
                <a:latin typeface="Arial" panose="020B0604020202020204" pitchFamily="34" charset="0"/>
              </a:rPr>
              <a:t>n</a:t>
            </a:r>
            <a:r>
              <a:rPr lang="en-GB" dirty="0">
                <a:solidFill>
                  <a:srgbClr val="202122"/>
                </a:solidFill>
                <a:latin typeface="Arial" panose="020B0604020202020204" pitchFamily="34" charset="0"/>
              </a:rPr>
              <a:t>, where </a:t>
            </a:r>
            <a:r>
              <a:rPr lang="en-GB" i="1" dirty="0">
                <a:solidFill>
                  <a:srgbClr val="202122"/>
                </a:solidFill>
                <a:latin typeface="Arial" panose="020B0604020202020204" pitchFamily="34" charset="0"/>
              </a:rPr>
              <a:t>n</a:t>
            </a:r>
            <a:r>
              <a:rPr lang="en-GB" dirty="0">
                <a:solidFill>
                  <a:srgbClr val="202122"/>
                </a:solidFill>
                <a:latin typeface="Arial" panose="020B0604020202020204" pitchFamily="34" charset="0"/>
              </a:rPr>
              <a:t> is not necessarily equal to </a:t>
            </a:r>
            <a:r>
              <a:rPr lang="en-GB" i="1" dirty="0">
                <a:solidFill>
                  <a:srgbClr val="202122"/>
                </a:solidFill>
                <a:latin typeface="Arial" panose="020B0604020202020204" pitchFamily="34" charset="0"/>
              </a:rPr>
              <a:t>m</a:t>
            </a:r>
            <a:r>
              <a:rPr lang="en-GB" dirty="0">
                <a:solidFill>
                  <a:srgbClr val="202122"/>
                </a:solidFill>
                <a:latin typeface="Arial" panose="020B0604020202020204" pitchFamily="34" charset="0"/>
              </a:rPr>
              <a:t>.</a:t>
            </a:r>
            <a:r>
              <a:rPr lang="en-GB" baseline="30000" dirty="0">
                <a:solidFill>
                  <a:srgbClr val="FF0000"/>
                </a:solidFill>
                <a:latin typeface="Arial" panose="020B0604020202020204" pitchFamily="34" charset="0"/>
                <a:hlinkClick r:id="rId9"/>
              </a:rPr>
              <a:t>[1]</a:t>
            </a:r>
            <a:r>
              <a:rPr lang="en-GB" dirty="0">
                <a:solidFill>
                  <a:srgbClr val="202122"/>
                </a:solidFill>
                <a:latin typeface="Arial" panose="020B0604020202020204" pitchFamily="34" charset="0"/>
              </a:rPr>
              <a:t> An </a:t>
            </a:r>
            <a:r>
              <a:rPr lang="en-GB" i="1" dirty="0" err="1">
                <a:solidFill>
                  <a:srgbClr val="202122"/>
                </a:solidFill>
                <a:latin typeface="Arial" panose="020B0604020202020204" pitchFamily="34" charset="0"/>
              </a:rPr>
              <a:t>m</a:t>
            </a:r>
            <a:r>
              <a:rPr lang="en-GB" dirty="0" err="1">
                <a:solidFill>
                  <a:srgbClr val="202122"/>
                </a:solidFill>
                <a:latin typeface="Arial" panose="020B0604020202020204" pitchFamily="34" charset="0"/>
              </a:rPr>
              <a:t>×</a:t>
            </a:r>
            <a:r>
              <a:rPr lang="en-GB" i="1" dirty="0" err="1">
                <a:solidFill>
                  <a:srgbClr val="202122"/>
                </a:solidFill>
                <a:latin typeface="Arial" panose="020B0604020202020204" pitchFamily="34" charset="0"/>
              </a:rPr>
              <a:t>n</a:t>
            </a:r>
            <a:r>
              <a:rPr lang="en-GB" dirty="0">
                <a:solidFill>
                  <a:srgbClr val="202122"/>
                </a:solidFill>
                <a:latin typeface="Arial" panose="020B0604020202020204" pitchFamily="34" charset="0"/>
              </a:rPr>
              <a:t> S-box can be implemented as a </a:t>
            </a:r>
            <a:r>
              <a:rPr lang="en-GB" dirty="0">
                <a:solidFill>
                  <a:srgbClr val="FF0000"/>
                </a:solidFill>
                <a:latin typeface="Arial" panose="020B0604020202020204" pitchFamily="34" charset="0"/>
                <a:hlinkClick r:id="rId10" tooltip="Lookup table"/>
              </a:rPr>
              <a:t>lookup table</a:t>
            </a:r>
            <a:r>
              <a:rPr lang="en-GB" dirty="0">
                <a:solidFill>
                  <a:srgbClr val="202122"/>
                </a:solidFill>
                <a:latin typeface="Arial" panose="020B0604020202020204" pitchFamily="34" charset="0"/>
              </a:rPr>
              <a:t> with 2</a:t>
            </a:r>
            <a:r>
              <a:rPr lang="en-GB" i="1" baseline="30000" dirty="0">
                <a:solidFill>
                  <a:srgbClr val="202122"/>
                </a:solidFill>
                <a:latin typeface="Arial" panose="020B0604020202020204" pitchFamily="34" charset="0"/>
              </a:rPr>
              <a:t>m</a:t>
            </a:r>
            <a:r>
              <a:rPr lang="en-GB" dirty="0">
                <a:solidFill>
                  <a:srgbClr val="202122"/>
                </a:solidFill>
                <a:latin typeface="Arial" panose="020B0604020202020204" pitchFamily="34" charset="0"/>
              </a:rPr>
              <a:t> words of </a:t>
            </a:r>
            <a:r>
              <a:rPr lang="en-GB" i="1" dirty="0">
                <a:solidFill>
                  <a:srgbClr val="202122"/>
                </a:solidFill>
                <a:latin typeface="Arial" panose="020B0604020202020204" pitchFamily="34" charset="0"/>
              </a:rPr>
              <a:t>n</a:t>
            </a:r>
            <a:r>
              <a:rPr lang="en-GB" dirty="0">
                <a:solidFill>
                  <a:srgbClr val="202122"/>
                </a:solidFill>
                <a:latin typeface="Arial" panose="020B0604020202020204" pitchFamily="34" charset="0"/>
              </a:rPr>
              <a:t> bits each. Fixed tables are normally used, as in the </a:t>
            </a:r>
            <a:r>
              <a:rPr lang="en-GB" dirty="0">
                <a:solidFill>
                  <a:srgbClr val="FF0000"/>
                </a:solidFill>
                <a:latin typeface="Arial" panose="020B0604020202020204" pitchFamily="34" charset="0"/>
                <a:hlinkClick r:id="rId11" tooltip="Data Encryption Standard"/>
              </a:rPr>
              <a:t>Data Encryption Standard</a:t>
            </a:r>
            <a:r>
              <a:rPr lang="en-GB" dirty="0">
                <a:solidFill>
                  <a:srgbClr val="202122"/>
                </a:solidFill>
                <a:latin typeface="Arial" panose="020B0604020202020204" pitchFamily="34" charset="0"/>
              </a:rPr>
              <a:t> (DES), but in some </a:t>
            </a:r>
            <a:r>
              <a:rPr lang="en-GB" dirty="0">
                <a:solidFill>
                  <a:srgbClr val="FF0000"/>
                </a:solidFill>
                <a:latin typeface="Arial" panose="020B0604020202020204" pitchFamily="34" charset="0"/>
                <a:hlinkClick r:id="rId12" tooltip="Cipher"/>
              </a:rPr>
              <a:t>ciphers</a:t>
            </a:r>
            <a:r>
              <a:rPr lang="en-GB" dirty="0">
                <a:solidFill>
                  <a:srgbClr val="202122"/>
                </a:solidFill>
                <a:latin typeface="Arial" panose="020B0604020202020204" pitchFamily="34" charset="0"/>
              </a:rPr>
              <a:t> the tables are generated dynamically from the </a:t>
            </a:r>
            <a:r>
              <a:rPr lang="en-GB" dirty="0">
                <a:solidFill>
                  <a:srgbClr val="FF0000"/>
                </a:solidFill>
                <a:latin typeface="Arial" panose="020B0604020202020204" pitchFamily="34" charset="0"/>
                <a:hlinkClick r:id="rId13" tooltip="Cryptographic key"/>
              </a:rPr>
              <a:t>key</a:t>
            </a:r>
            <a:r>
              <a:rPr lang="en-GB" dirty="0">
                <a:solidFill>
                  <a:srgbClr val="202122"/>
                </a:solidFill>
                <a:latin typeface="Arial" panose="020B0604020202020204" pitchFamily="34" charset="0"/>
              </a:rPr>
              <a:t> (e.g. the </a:t>
            </a:r>
            <a:r>
              <a:rPr lang="en-GB" dirty="0">
                <a:solidFill>
                  <a:srgbClr val="FF0000"/>
                </a:solidFill>
                <a:latin typeface="Arial" panose="020B0604020202020204" pitchFamily="34" charset="0"/>
                <a:hlinkClick r:id="rId14" tooltip="Blowfish (cipher)"/>
              </a:rPr>
              <a:t>Blowfish</a:t>
            </a:r>
            <a:r>
              <a:rPr lang="en-GB" dirty="0">
                <a:solidFill>
                  <a:srgbClr val="202122"/>
                </a:solidFill>
                <a:latin typeface="Arial" panose="020B0604020202020204" pitchFamily="34" charset="0"/>
              </a:rPr>
              <a:t> and the </a:t>
            </a:r>
            <a:r>
              <a:rPr lang="en-GB" dirty="0" err="1">
                <a:solidFill>
                  <a:srgbClr val="FF0000"/>
                </a:solidFill>
                <a:latin typeface="Arial" panose="020B0604020202020204" pitchFamily="34" charset="0"/>
                <a:hlinkClick r:id="rId15" tooltip="Twofish"/>
              </a:rPr>
              <a:t>Twofish</a:t>
            </a:r>
            <a:r>
              <a:rPr lang="en-GB" dirty="0">
                <a:solidFill>
                  <a:srgbClr val="202122"/>
                </a:solidFill>
                <a:latin typeface="Arial" panose="020B0604020202020204" pitchFamily="34" charset="0"/>
              </a:rPr>
              <a:t> encryption algorithms).</a:t>
            </a:r>
            <a:endParaRPr lang="en-GB" b="0" i="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8739502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200">
                <a:solidFill>
                  <a:schemeClr val="bg2"/>
                </a:solidFill>
              </a:rPr>
              <a:t>6.</a:t>
            </a:r>
            <a:fld id="{8729AE81-84D8-44AF-BE26-6D4C1976C646}" type="slidenum">
              <a:rPr lang="en-US" altLang="en-US" sz="1200">
                <a:solidFill>
                  <a:schemeClr val="bg2"/>
                </a:solidFill>
              </a:rPr>
              <a:pPr/>
              <a:t>47</a:t>
            </a:fld>
            <a:endParaRPr lang="en-US" altLang="en-US" sz="1200">
              <a:solidFill>
                <a:schemeClr val="bg2"/>
              </a:solidFill>
            </a:endParaRPr>
          </a:p>
        </p:txBody>
      </p:sp>
      <p:sp>
        <p:nvSpPr>
          <p:cNvPr id="50178"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017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0180"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018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018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0183"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018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0185" name="Rectangle 9"/>
          <p:cNvSpPr>
            <a:spLocks noChangeArrowheads="1"/>
          </p:cNvSpPr>
          <p:nvPr/>
        </p:nvSpPr>
        <p:spPr bwMode="auto">
          <a:xfrm>
            <a:off x="228600" y="838200"/>
            <a:ext cx="8686800" cy="2143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lnSpc>
                <a:spcPct val="120000"/>
              </a:lnSpc>
            </a:pPr>
            <a:r>
              <a:rPr lang="en-US" altLang="en-US" sz="2800" i="1">
                <a:solidFill>
                  <a:schemeClr val="folHlink"/>
                </a:solidFill>
                <a:latin typeface="Times New Roman" panose="02020603050405020304" pitchFamily="18" charset="0"/>
              </a:rPr>
              <a:t>S-Boxes</a:t>
            </a:r>
          </a:p>
          <a:p>
            <a:pPr algn="just">
              <a:lnSpc>
                <a:spcPct val="120000"/>
              </a:lnSpc>
            </a:pPr>
            <a:r>
              <a:rPr lang="en-US" altLang="en-US" sz="2800" i="1">
                <a:latin typeface="Times New Roman" panose="02020603050405020304" pitchFamily="18" charset="0"/>
              </a:rPr>
              <a:t>The S-boxes do the real mixing (confusion). DES uses 8 S-boxes, each with a 6-bit input and a 4-bit output. See Figure 6.7.</a:t>
            </a:r>
          </a:p>
        </p:txBody>
      </p:sp>
      <p:sp>
        <p:nvSpPr>
          <p:cNvPr id="50186" name="Text Box 10"/>
          <p:cNvSpPr txBox="1">
            <a:spLocks noChangeArrowheads="1"/>
          </p:cNvSpPr>
          <p:nvPr/>
        </p:nvSpPr>
        <p:spPr bwMode="auto">
          <a:xfrm>
            <a:off x="1143000" y="0"/>
            <a:ext cx="27831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latin typeface="Times New Roman" panose="02020603050405020304" pitchFamily="18" charset="0"/>
              </a:rPr>
              <a:t>4.2.2</a:t>
            </a:r>
            <a:r>
              <a:rPr lang="en-US" altLang="en-US" i="1" dirty="0" smtClean="0">
                <a:solidFill>
                  <a:schemeClr val="hlink"/>
                </a:solidFill>
                <a:latin typeface="Times New Roman" panose="02020603050405020304" pitchFamily="18" charset="0"/>
              </a:rPr>
              <a:t>  </a:t>
            </a:r>
            <a:r>
              <a:rPr lang="en-US" altLang="en-US" i="1" dirty="0">
                <a:latin typeface="Times New Roman" panose="02020603050405020304" pitchFamily="18" charset="0"/>
              </a:rPr>
              <a:t>Continue</a:t>
            </a:r>
          </a:p>
        </p:txBody>
      </p:sp>
      <p:pic>
        <p:nvPicPr>
          <p:cNvPr id="5018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064000"/>
            <a:ext cx="770572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8" name="Text Box 12"/>
          <p:cNvSpPr txBox="1">
            <a:spLocks noChangeArrowheads="1"/>
          </p:cNvSpPr>
          <p:nvPr/>
        </p:nvSpPr>
        <p:spPr bwMode="auto">
          <a:xfrm>
            <a:off x="2976563" y="3276600"/>
            <a:ext cx="2473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6.7  </a:t>
            </a:r>
            <a:r>
              <a:rPr lang="en-US" altLang="en-US" sz="2000" i="1">
                <a:latin typeface="Times New Roman" panose="02020603050405020304" pitchFamily="18" charset="0"/>
              </a:rPr>
              <a:t>S-boxes</a:t>
            </a:r>
          </a:p>
        </p:txBody>
      </p:sp>
    </p:spTree>
    <p:extLst>
      <p:ext uri="{BB962C8B-B14F-4D97-AF65-F5344CB8AC3E}">
        <p14:creationId xmlns:p14="http://schemas.microsoft.com/office/powerpoint/2010/main" val="35003874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pic>
        <p:nvPicPr>
          <p:cNvPr id="3" name="Picture 2"/>
          <p:cNvPicPr>
            <a:picLocks noChangeAspect="1"/>
          </p:cNvPicPr>
          <p:nvPr/>
        </p:nvPicPr>
        <p:blipFill>
          <a:blip r:embed="rId2"/>
          <a:stretch>
            <a:fillRect/>
          </a:stretch>
        </p:blipFill>
        <p:spPr>
          <a:xfrm>
            <a:off x="228600" y="381000"/>
            <a:ext cx="8686800" cy="6248400"/>
          </a:xfrm>
          <a:prstGeom prst="rect">
            <a:avLst/>
          </a:prstGeom>
        </p:spPr>
      </p:pic>
    </p:spTree>
    <p:extLst>
      <p:ext uri="{BB962C8B-B14F-4D97-AF65-F5344CB8AC3E}">
        <p14:creationId xmlns:p14="http://schemas.microsoft.com/office/powerpoint/2010/main" val="186920131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200">
                <a:solidFill>
                  <a:schemeClr val="bg2"/>
                </a:solidFill>
              </a:rPr>
              <a:t>6.</a:t>
            </a:r>
            <a:fld id="{86D3D87A-4587-483D-9131-148F88AD67FF}" type="slidenum">
              <a:rPr lang="en-US" altLang="en-US" sz="1200">
                <a:solidFill>
                  <a:schemeClr val="bg2"/>
                </a:solidFill>
              </a:rPr>
              <a:pPr/>
              <a:t>49</a:t>
            </a:fld>
            <a:endParaRPr lang="en-US" altLang="en-US" sz="1200">
              <a:solidFill>
                <a:schemeClr val="bg2"/>
              </a:solidFill>
            </a:endParaRPr>
          </a:p>
        </p:txBody>
      </p:sp>
      <p:sp>
        <p:nvSpPr>
          <p:cNvPr id="52226"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222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2228"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222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223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2231"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223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2233" name="Rectangle 9"/>
          <p:cNvSpPr>
            <a:spLocks noChangeArrowheads="1"/>
          </p:cNvSpPr>
          <p:nvPr/>
        </p:nvSpPr>
        <p:spPr bwMode="auto">
          <a:xfrm>
            <a:off x="228600" y="685800"/>
            <a:ext cx="8686800" cy="6048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lnSpc>
                <a:spcPct val="120000"/>
              </a:lnSpc>
            </a:pPr>
            <a:endParaRPr lang="en-US" altLang="en-US" sz="2800" i="1">
              <a:latin typeface="Times New Roman" panose="02020603050405020304" pitchFamily="18" charset="0"/>
            </a:endParaRPr>
          </a:p>
        </p:txBody>
      </p:sp>
      <p:sp>
        <p:nvSpPr>
          <p:cNvPr id="52234" name="Text Box 10"/>
          <p:cNvSpPr txBox="1">
            <a:spLocks noChangeArrowheads="1"/>
          </p:cNvSpPr>
          <p:nvPr/>
        </p:nvSpPr>
        <p:spPr bwMode="auto">
          <a:xfrm>
            <a:off x="1143000" y="0"/>
            <a:ext cx="27831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latin typeface="Times New Roman" panose="02020603050405020304" pitchFamily="18" charset="0"/>
              </a:rPr>
              <a:t>4.2.2</a:t>
            </a:r>
            <a:r>
              <a:rPr lang="en-US" altLang="en-US" i="1" dirty="0" smtClean="0">
                <a:solidFill>
                  <a:schemeClr val="hlink"/>
                </a:solidFill>
                <a:latin typeface="Times New Roman" panose="02020603050405020304" pitchFamily="18" charset="0"/>
              </a:rPr>
              <a:t>  </a:t>
            </a:r>
            <a:r>
              <a:rPr lang="en-US" altLang="en-US" i="1" dirty="0">
                <a:latin typeface="Times New Roman" panose="02020603050405020304" pitchFamily="18" charset="0"/>
              </a:rPr>
              <a:t>Continue</a:t>
            </a:r>
          </a:p>
        </p:txBody>
      </p:sp>
      <p:sp>
        <p:nvSpPr>
          <p:cNvPr id="52235" name="Text Box 12"/>
          <p:cNvSpPr txBox="1">
            <a:spLocks noChangeArrowheads="1"/>
          </p:cNvSpPr>
          <p:nvPr/>
        </p:nvSpPr>
        <p:spPr bwMode="auto">
          <a:xfrm>
            <a:off x="2936875" y="1066800"/>
            <a:ext cx="23832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Figure </a:t>
            </a:r>
            <a:r>
              <a:rPr lang="en-US" altLang="en-US" sz="2400" dirty="0" smtClean="0">
                <a:solidFill>
                  <a:schemeClr val="folHlink"/>
                </a:solidFill>
                <a:latin typeface="Times New Roman" panose="02020603050405020304" pitchFamily="18" charset="0"/>
              </a:rPr>
              <a:t>  </a:t>
            </a:r>
            <a:r>
              <a:rPr lang="en-US" altLang="en-US" sz="2000" i="1" dirty="0">
                <a:latin typeface="Times New Roman" panose="02020603050405020304" pitchFamily="18" charset="0"/>
              </a:rPr>
              <a:t>S-box rule</a:t>
            </a:r>
          </a:p>
        </p:txBody>
      </p:sp>
      <p:pic>
        <p:nvPicPr>
          <p:cNvPr id="52236"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2925" y="2057400"/>
            <a:ext cx="4716463" cy="382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78741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7772400" cy="792162"/>
          </a:xfrm>
        </p:spPr>
        <p:txBody>
          <a:bodyPr>
            <a:normAutofit/>
          </a:bodyPr>
          <a:lstStyle/>
          <a:p>
            <a:r>
              <a:rPr lang="en-US" sz="3600" dirty="0" smtClean="0">
                <a:solidFill>
                  <a:schemeClr val="tx1"/>
                </a:solidFill>
                <a:latin typeface="Times New Roman" pitchFamily="18" charset="0"/>
                <a:cs typeface="Times New Roman" pitchFamily="18" charset="0"/>
              </a:rPr>
              <a:t>Block Ciphers Built by Iteration</a:t>
            </a:r>
            <a:endParaRPr lang="en-US" sz="36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685800" y="5029200"/>
            <a:ext cx="8153400" cy="1016000"/>
          </a:xfrm>
        </p:spPr>
        <p:txBody>
          <a:bodyPr>
            <a:normAutofit fontScale="92500" lnSpcReduction="10000"/>
          </a:bodyPr>
          <a:lstStyle/>
          <a:p>
            <a:pPr marL="0" indent="0">
              <a:buNone/>
            </a:pPr>
            <a:r>
              <a:rPr lang="en-US" dirty="0" smtClean="0">
                <a:latin typeface="Times New Roman" pitchFamily="18" charset="0"/>
                <a:cs typeface="Times New Roman" pitchFamily="18" charset="0"/>
              </a:rPr>
              <a:t>R(</a:t>
            </a:r>
            <a:r>
              <a:rPr lang="en-US" dirty="0" err="1" smtClean="0">
                <a:latin typeface="Times New Roman" pitchFamily="18" charset="0"/>
                <a:cs typeface="Times New Roman" pitchFamily="18" charset="0"/>
              </a:rPr>
              <a:t>k,m</a:t>
            </a:r>
            <a:r>
              <a:rPr lang="en-US" dirty="0" smtClean="0">
                <a:latin typeface="Times New Roman" pitchFamily="18" charset="0"/>
                <a:cs typeface="Times New Roman" pitchFamily="18" charset="0"/>
              </a:rPr>
              <a:t>) is called a </a:t>
            </a:r>
            <a:r>
              <a:rPr lang="en-US" b="0" dirty="0" smtClean="0">
                <a:latin typeface="Times New Roman" pitchFamily="18" charset="0"/>
                <a:cs typeface="Times New Roman" pitchFamily="18" charset="0"/>
              </a:rPr>
              <a:t>round function</a:t>
            </a:r>
          </a:p>
          <a:p>
            <a:pPr marL="0" indent="0">
              <a:spcBef>
                <a:spcPts val="1824"/>
              </a:spcBef>
              <a:buNone/>
            </a:pP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for  DES (n=16), 3DES (n=48) and AES-128  (n=10)</a:t>
            </a:r>
            <a:endParaRPr lang="en-US" b="1" dirty="0">
              <a:latin typeface="Times New Roman" pitchFamily="18" charset="0"/>
              <a:cs typeface="Times New Roman" pitchFamily="18" charset="0"/>
            </a:endParaRPr>
          </a:p>
        </p:txBody>
      </p:sp>
      <p:grpSp>
        <p:nvGrpSpPr>
          <p:cNvPr id="4" name="Group 30"/>
          <p:cNvGrpSpPr/>
          <p:nvPr/>
        </p:nvGrpSpPr>
        <p:grpSpPr>
          <a:xfrm>
            <a:off x="762001" y="1219199"/>
            <a:ext cx="7619999" cy="3429001"/>
            <a:chOff x="762001" y="1524000"/>
            <a:chExt cx="7619999" cy="3429001"/>
          </a:xfrm>
        </p:grpSpPr>
        <p:sp>
          <p:nvSpPr>
            <p:cNvPr id="6" name="Rectangle 5"/>
            <p:cNvSpPr/>
            <p:nvPr/>
          </p:nvSpPr>
          <p:spPr bwMode="auto">
            <a:xfrm>
              <a:off x="4009104" y="1524000"/>
              <a:ext cx="1143000" cy="381000"/>
            </a:xfrm>
            <a:prstGeom prst="rect">
              <a:avLst/>
            </a:prstGeom>
            <a:solidFill>
              <a:schemeClr val="accent1"/>
            </a:solidFill>
            <a:ln w="9525">
              <a:solidFill>
                <a:schemeClr val="tx1"/>
              </a:solidFill>
              <a:miter lim="800000"/>
              <a:headEnd/>
              <a:tailEnd/>
            </a:ln>
            <a:effectLst/>
          </p:spPr>
          <p:txBody>
            <a:bodyPr rtlCol="0" anchor="ctr"/>
            <a:lstStyle/>
            <a:p>
              <a:pPr algn="ctr"/>
              <a:r>
                <a:rPr lang="en-US" dirty="0" smtClean="0">
                  <a:latin typeface="+mn-lt"/>
                </a:rPr>
                <a:t>key  k</a:t>
              </a:r>
              <a:endParaRPr lang="en-US" dirty="0">
                <a:latin typeface="+mn-lt"/>
              </a:endParaRPr>
            </a:p>
          </p:txBody>
        </p:sp>
        <p:sp>
          <p:nvSpPr>
            <p:cNvPr id="7" name="Trapezoid 6"/>
            <p:cNvSpPr/>
            <p:nvPr/>
          </p:nvSpPr>
          <p:spPr bwMode="auto">
            <a:xfrm>
              <a:off x="1752600" y="1905000"/>
              <a:ext cx="5638800" cy="914400"/>
            </a:xfrm>
            <a:prstGeom prst="trapezoid">
              <a:avLst>
                <a:gd name="adj" fmla="val 243342"/>
              </a:avLst>
            </a:prstGeom>
            <a:solidFill>
              <a:srgbClr val="66FFFF"/>
            </a:solidFill>
            <a:ln w="9525">
              <a:solidFill>
                <a:schemeClr val="tx1"/>
              </a:solidFill>
              <a:miter lim="800000"/>
              <a:headEnd/>
              <a:tailEnd/>
            </a:ln>
            <a:effectLst/>
          </p:spPr>
          <p:txBody>
            <a:bodyPr rtlCol="0" anchor="ctr"/>
            <a:lstStyle/>
            <a:p>
              <a:pPr algn="ctr"/>
              <a:endParaRPr lang="en-US" dirty="0">
                <a:latin typeface="+mn-lt"/>
              </a:endParaRPr>
            </a:p>
          </p:txBody>
        </p:sp>
        <p:sp>
          <p:nvSpPr>
            <p:cNvPr id="8" name="TextBox 7"/>
            <p:cNvSpPr txBox="1"/>
            <p:nvPr/>
          </p:nvSpPr>
          <p:spPr>
            <a:xfrm>
              <a:off x="3606948" y="2133600"/>
              <a:ext cx="1659429" cy="369332"/>
            </a:xfrm>
            <a:prstGeom prst="rect">
              <a:avLst/>
            </a:prstGeom>
            <a:noFill/>
          </p:spPr>
          <p:txBody>
            <a:bodyPr wrap="none" rtlCol="0">
              <a:spAutoFit/>
            </a:bodyPr>
            <a:lstStyle/>
            <a:p>
              <a:r>
                <a:rPr lang="en-US" dirty="0" smtClean="0">
                  <a:latin typeface="+mn-lt"/>
                </a:rPr>
                <a:t>key expansion</a:t>
              </a:r>
            </a:p>
          </p:txBody>
        </p:sp>
        <p:sp>
          <p:nvSpPr>
            <p:cNvPr id="9" name="Rectangle 8"/>
            <p:cNvSpPr/>
            <p:nvPr/>
          </p:nvSpPr>
          <p:spPr bwMode="auto">
            <a:xfrm>
              <a:off x="1752600" y="2819400"/>
              <a:ext cx="609600" cy="406400"/>
            </a:xfrm>
            <a:prstGeom prst="rect">
              <a:avLst/>
            </a:prstGeom>
            <a:solidFill>
              <a:schemeClr val="accent1"/>
            </a:solidFill>
            <a:ln w="9525">
              <a:solidFill>
                <a:schemeClr val="tx1"/>
              </a:solidFill>
              <a:miter lim="800000"/>
              <a:headEnd/>
              <a:tailEnd/>
            </a:ln>
            <a:effectLst/>
          </p:spPr>
          <p:txBody>
            <a:bodyPr rtlCol="0" anchor="ctr"/>
            <a:lstStyle/>
            <a:p>
              <a:pPr algn="ctr"/>
              <a:r>
                <a:rPr lang="en-US" sz="2000" dirty="0" smtClean="0">
                  <a:latin typeface="+mn-lt"/>
                </a:rPr>
                <a:t>k</a:t>
              </a:r>
              <a:r>
                <a:rPr lang="en-US" sz="2000" baseline="-25000" dirty="0" smtClean="0">
                  <a:latin typeface="+mn-lt"/>
                </a:rPr>
                <a:t>1</a:t>
              </a:r>
              <a:endParaRPr lang="en-US" sz="2000" dirty="0">
                <a:latin typeface="+mn-lt"/>
              </a:endParaRPr>
            </a:p>
          </p:txBody>
        </p:sp>
        <p:sp>
          <p:nvSpPr>
            <p:cNvPr id="10" name="Rectangle 9"/>
            <p:cNvSpPr/>
            <p:nvPr/>
          </p:nvSpPr>
          <p:spPr bwMode="auto">
            <a:xfrm>
              <a:off x="2895600" y="2819400"/>
              <a:ext cx="609600" cy="406400"/>
            </a:xfrm>
            <a:prstGeom prst="rect">
              <a:avLst/>
            </a:prstGeom>
            <a:solidFill>
              <a:schemeClr val="accent1"/>
            </a:solidFill>
            <a:ln w="9525">
              <a:solidFill>
                <a:schemeClr val="tx1"/>
              </a:solidFill>
              <a:miter lim="800000"/>
              <a:headEnd/>
              <a:tailEnd/>
            </a:ln>
            <a:effectLst/>
          </p:spPr>
          <p:txBody>
            <a:bodyPr rtlCol="0" anchor="ctr"/>
            <a:lstStyle/>
            <a:p>
              <a:pPr algn="ctr"/>
              <a:r>
                <a:rPr lang="en-US" sz="2000" dirty="0" smtClean="0">
                  <a:latin typeface="+mn-lt"/>
                </a:rPr>
                <a:t>k</a:t>
              </a:r>
              <a:r>
                <a:rPr lang="en-US" sz="2000" baseline="-25000" dirty="0" smtClean="0">
                  <a:latin typeface="+mn-lt"/>
                </a:rPr>
                <a:t>2</a:t>
              </a:r>
              <a:endParaRPr lang="en-US" sz="2000" dirty="0">
                <a:latin typeface="+mn-lt"/>
              </a:endParaRPr>
            </a:p>
          </p:txBody>
        </p:sp>
        <p:sp>
          <p:nvSpPr>
            <p:cNvPr id="11" name="Rectangle 10"/>
            <p:cNvSpPr/>
            <p:nvPr/>
          </p:nvSpPr>
          <p:spPr bwMode="auto">
            <a:xfrm>
              <a:off x="4038600" y="2819400"/>
              <a:ext cx="609600" cy="406400"/>
            </a:xfrm>
            <a:prstGeom prst="rect">
              <a:avLst/>
            </a:prstGeom>
            <a:solidFill>
              <a:schemeClr val="accent1"/>
            </a:solidFill>
            <a:ln w="9525">
              <a:solidFill>
                <a:schemeClr val="tx1"/>
              </a:solidFill>
              <a:miter lim="800000"/>
              <a:headEnd/>
              <a:tailEnd/>
            </a:ln>
            <a:effectLst/>
          </p:spPr>
          <p:txBody>
            <a:bodyPr rtlCol="0" anchor="ctr"/>
            <a:lstStyle/>
            <a:p>
              <a:pPr algn="ctr"/>
              <a:r>
                <a:rPr lang="en-US" sz="2000" dirty="0" smtClean="0">
                  <a:latin typeface="+mn-lt"/>
                </a:rPr>
                <a:t>k</a:t>
              </a:r>
              <a:r>
                <a:rPr lang="en-US" sz="2000" baseline="-25000" dirty="0" smtClean="0">
                  <a:latin typeface="+mn-lt"/>
                </a:rPr>
                <a:t>3</a:t>
              </a:r>
              <a:endParaRPr lang="en-US" sz="2000" dirty="0">
                <a:latin typeface="+mn-lt"/>
              </a:endParaRPr>
            </a:p>
          </p:txBody>
        </p:sp>
        <p:sp>
          <p:nvSpPr>
            <p:cNvPr id="12" name="Rectangle 11"/>
            <p:cNvSpPr/>
            <p:nvPr/>
          </p:nvSpPr>
          <p:spPr bwMode="auto">
            <a:xfrm>
              <a:off x="6781800" y="2819400"/>
              <a:ext cx="609600" cy="406400"/>
            </a:xfrm>
            <a:prstGeom prst="rect">
              <a:avLst/>
            </a:prstGeom>
            <a:solidFill>
              <a:schemeClr val="accent1"/>
            </a:solidFill>
            <a:ln w="9525">
              <a:solidFill>
                <a:schemeClr val="tx1"/>
              </a:solidFill>
              <a:miter lim="800000"/>
              <a:headEnd/>
              <a:tailEnd/>
            </a:ln>
            <a:effectLst/>
          </p:spPr>
          <p:txBody>
            <a:bodyPr rtlCol="0" anchor="ctr"/>
            <a:lstStyle/>
            <a:p>
              <a:pPr algn="ctr"/>
              <a:r>
                <a:rPr lang="en-US" sz="2000" dirty="0" err="1" smtClean="0">
                  <a:latin typeface="+mn-lt"/>
                </a:rPr>
                <a:t>k</a:t>
              </a:r>
              <a:r>
                <a:rPr lang="en-US" sz="2000" baseline="-25000" dirty="0" err="1" smtClean="0">
                  <a:latin typeface="+mn-lt"/>
                </a:rPr>
                <a:t>n</a:t>
              </a:r>
              <a:endParaRPr lang="en-US" sz="2000" dirty="0">
                <a:latin typeface="+mn-lt"/>
              </a:endParaRPr>
            </a:p>
          </p:txBody>
        </p:sp>
        <p:sp>
          <p:nvSpPr>
            <p:cNvPr id="13" name="Rectangle 12"/>
            <p:cNvSpPr/>
            <p:nvPr/>
          </p:nvSpPr>
          <p:spPr bwMode="auto">
            <a:xfrm rot="16200000">
              <a:off x="1504952" y="4057650"/>
              <a:ext cx="1143000" cy="647701"/>
            </a:xfrm>
            <a:prstGeom prst="rect">
              <a:avLst/>
            </a:prstGeom>
            <a:solidFill>
              <a:schemeClr val="accent1"/>
            </a:solidFill>
            <a:ln w="9525">
              <a:solidFill>
                <a:schemeClr val="tx1"/>
              </a:solidFill>
              <a:miter lim="800000"/>
              <a:headEnd/>
              <a:tailEnd/>
            </a:ln>
            <a:effectLst/>
          </p:spPr>
          <p:txBody>
            <a:bodyPr rtlCol="0" anchor="ctr"/>
            <a:lstStyle/>
            <a:p>
              <a:pPr algn="ctr"/>
              <a:r>
                <a:rPr lang="en-US" dirty="0" smtClean="0">
                  <a:latin typeface="+mn-lt"/>
                </a:rPr>
                <a:t>R(k</a:t>
              </a:r>
              <a:r>
                <a:rPr lang="en-US" baseline="-25000" dirty="0" smtClean="0">
                  <a:latin typeface="+mn-lt"/>
                </a:rPr>
                <a:t>1</a:t>
              </a:r>
              <a:r>
                <a:rPr lang="en-US" dirty="0" smtClean="0">
                  <a:latin typeface="+mn-lt"/>
                </a:rPr>
                <a:t>, </a:t>
              </a:r>
              <a:r>
                <a:rPr lang="en-US" dirty="0" smtClean="0">
                  <a:latin typeface="+mn-lt"/>
                  <a:sym typeface="Symbol"/>
                </a:rPr>
                <a:t>)</a:t>
              </a:r>
              <a:endParaRPr lang="en-US" dirty="0">
                <a:latin typeface="+mn-lt"/>
              </a:endParaRPr>
            </a:p>
          </p:txBody>
        </p:sp>
        <p:sp>
          <p:nvSpPr>
            <p:cNvPr id="15" name="Rectangle 14"/>
            <p:cNvSpPr/>
            <p:nvPr/>
          </p:nvSpPr>
          <p:spPr bwMode="auto">
            <a:xfrm rot="16200000">
              <a:off x="2686049" y="4057650"/>
              <a:ext cx="1143000" cy="647701"/>
            </a:xfrm>
            <a:prstGeom prst="rect">
              <a:avLst/>
            </a:prstGeom>
            <a:solidFill>
              <a:schemeClr val="accent1"/>
            </a:solidFill>
            <a:ln w="9525">
              <a:solidFill>
                <a:schemeClr val="tx1"/>
              </a:solidFill>
              <a:miter lim="800000"/>
              <a:headEnd/>
              <a:tailEnd/>
            </a:ln>
            <a:effectLst/>
          </p:spPr>
          <p:txBody>
            <a:bodyPr rtlCol="0" anchor="ctr"/>
            <a:lstStyle/>
            <a:p>
              <a:pPr algn="ctr"/>
              <a:r>
                <a:rPr lang="en-US" dirty="0" smtClean="0">
                  <a:latin typeface="+mn-lt"/>
                </a:rPr>
                <a:t>R(k</a:t>
              </a:r>
              <a:r>
                <a:rPr lang="en-US" baseline="-25000" dirty="0" smtClean="0">
                  <a:latin typeface="+mn-lt"/>
                </a:rPr>
                <a:t>2</a:t>
              </a:r>
              <a:r>
                <a:rPr lang="en-US" dirty="0" smtClean="0">
                  <a:latin typeface="+mn-lt"/>
                </a:rPr>
                <a:t>, </a:t>
              </a:r>
              <a:r>
                <a:rPr lang="en-US" dirty="0" smtClean="0">
                  <a:latin typeface="+mn-lt"/>
                  <a:sym typeface="Symbol"/>
                </a:rPr>
                <a:t>)</a:t>
              </a:r>
              <a:endParaRPr lang="en-US" dirty="0">
                <a:latin typeface="+mn-lt"/>
              </a:endParaRPr>
            </a:p>
          </p:txBody>
        </p:sp>
        <p:sp>
          <p:nvSpPr>
            <p:cNvPr id="16" name="Rectangle 15"/>
            <p:cNvSpPr/>
            <p:nvPr/>
          </p:nvSpPr>
          <p:spPr bwMode="auto">
            <a:xfrm rot="16200000">
              <a:off x="3829049" y="4057650"/>
              <a:ext cx="1143000" cy="647701"/>
            </a:xfrm>
            <a:prstGeom prst="rect">
              <a:avLst/>
            </a:prstGeom>
            <a:solidFill>
              <a:schemeClr val="accent1"/>
            </a:solidFill>
            <a:ln w="9525">
              <a:solidFill>
                <a:schemeClr val="tx1"/>
              </a:solidFill>
              <a:miter lim="800000"/>
              <a:headEnd/>
              <a:tailEnd/>
            </a:ln>
            <a:effectLst/>
          </p:spPr>
          <p:txBody>
            <a:bodyPr rtlCol="0" anchor="ctr"/>
            <a:lstStyle/>
            <a:p>
              <a:pPr algn="ctr"/>
              <a:r>
                <a:rPr lang="en-US" dirty="0" smtClean="0">
                  <a:latin typeface="+mn-lt"/>
                </a:rPr>
                <a:t>R(k</a:t>
              </a:r>
              <a:r>
                <a:rPr lang="en-US" baseline="-25000" dirty="0" smtClean="0">
                  <a:latin typeface="+mn-lt"/>
                </a:rPr>
                <a:t>3</a:t>
              </a:r>
              <a:r>
                <a:rPr lang="en-US" dirty="0" smtClean="0">
                  <a:latin typeface="+mn-lt"/>
                </a:rPr>
                <a:t>, </a:t>
              </a:r>
              <a:r>
                <a:rPr lang="en-US" dirty="0" smtClean="0">
                  <a:latin typeface="+mn-lt"/>
                  <a:sym typeface="Symbol"/>
                </a:rPr>
                <a:t>)</a:t>
              </a:r>
              <a:endParaRPr lang="en-US" dirty="0">
                <a:latin typeface="+mn-lt"/>
              </a:endParaRPr>
            </a:p>
          </p:txBody>
        </p:sp>
        <p:sp>
          <p:nvSpPr>
            <p:cNvPr id="17" name="Rectangle 16"/>
            <p:cNvSpPr/>
            <p:nvPr/>
          </p:nvSpPr>
          <p:spPr bwMode="auto">
            <a:xfrm rot="16200000">
              <a:off x="6572249" y="4057650"/>
              <a:ext cx="1143000" cy="647701"/>
            </a:xfrm>
            <a:prstGeom prst="rect">
              <a:avLst/>
            </a:prstGeom>
            <a:solidFill>
              <a:schemeClr val="accent1"/>
            </a:solidFill>
            <a:ln w="9525">
              <a:solidFill>
                <a:schemeClr val="tx1"/>
              </a:solidFill>
              <a:miter lim="800000"/>
              <a:headEnd/>
              <a:tailEnd/>
            </a:ln>
            <a:effectLst/>
          </p:spPr>
          <p:txBody>
            <a:bodyPr rtlCol="0" anchor="ctr"/>
            <a:lstStyle/>
            <a:p>
              <a:pPr algn="ctr"/>
              <a:r>
                <a:rPr lang="en-US" dirty="0" smtClean="0">
                  <a:latin typeface="+mn-lt"/>
                </a:rPr>
                <a:t>R(</a:t>
              </a:r>
              <a:r>
                <a:rPr lang="en-US" dirty="0" err="1" smtClean="0">
                  <a:latin typeface="+mn-lt"/>
                </a:rPr>
                <a:t>k</a:t>
              </a:r>
              <a:r>
                <a:rPr lang="en-US" baseline="-25000" dirty="0" err="1" smtClean="0">
                  <a:latin typeface="+mn-lt"/>
                </a:rPr>
                <a:t>n</a:t>
              </a:r>
              <a:r>
                <a:rPr lang="en-US" dirty="0" smtClean="0">
                  <a:latin typeface="+mn-lt"/>
                </a:rPr>
                <a:t>, </a:t>
              </a:r>
              <a:r>
                <a:rPr lang="en-US" dirty="0" smtClean="0">
                  <a:latin typeface="+mn-lt"/>
                  <a:sym typeface="Symbol"/>
                </a:rPr>
                <a:t>)</a:t>
              </a:r>
              <a:endParaRPr lang="en-US" dirty="0">
                <a:latin typeface="+mn-lt"/>
              </a:endParaRPr>
            </a:p>
          </p:txBody>
        </p:sp>
        <p:cxnSp>
          <p:nvCxnSpPr>
            <p:cNvPr id="19" name="Straight Arrow Connector 18"/>
            <p:cNvCxnSpPr/>
            <p:nvPr/>
          </p:nvCxnSpPr>
          <p:spPr bwMode="auto">
            <a:xfrm rot="5400000">
              <a:off x="1828800" y="3505199"/>
              <a:ext cx="457200" cy="1588"/>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rot="5400000">
              <a:off x="2972594" y="3504405"/>
              <a:ext cx="457200" cy="1588"/>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rot="5400000">
              <a:off x="4115594" y="3504405"/>
              <a:ext cx="457200" cy="1588"/>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cxnSp>
          <p:nvCxnSpPr>
            <p:cNvPr id="23" name="Straight Arrow Connector 22"/>
            <p:cNvCxnSpPr/>
            <p:nvPr/>
          </p:nvCxnSpPr>
          <p:spPr bwMode="auto">
            <a:xfrm rot="5400000">
              <a:off x="6858794" y="3504405"/>
              <a:ext cx="457200" cy="1588"/>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a:off x="2438400" y="4343399"/>
              <a:ext cx="457200" cy="1588"/>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a:off x="3581400" y="4341811"/>
              <a:ext cx="457200" cy="1588"/>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cxnSp>
          <p:nvCxnSpPr>
            <p:cNvPr id="27" name="Straight Arrow Connector 26"/>
            <p:cNvCxnSpPr/>
            <p:nvPr/>
          </p:nvCxnSpPr>
          <p:spPr bwMode="auto">
            <a:xfrm>
              <a:off x="4724400" y="4343399"/>
              <a:ext cx="457200" cy="1588"/>
            </a:xfrm>
            <a:prstGeom prst="straightConnector1">
              <a:avLst/>
            </a:prstGeom>
            <a:solidFill>
              <a:schemeClr val="accent1"/>
            </a:solidFill>
            <a:ln w="28575" cap="flat" cmpd="sng" algn="ctr">
              <a:solidFill>
                <a:schemeClr val="tx1"/>
              </a:solidFill>
              <a:prstDash val="solid"/>
              <a:round/>
              <a:headEnd type="none" w="med" len="med"/>
              <a:tailEnd type="none" w="med" len="med"/>
            </a:ln>
            <a:effectLst/>
          </p:spPr>
        </p:cxnSp>
        <p:cxnSp>
          <p:nvCxnSpPr>
            <p:cNvPr id="28" name="Straight Arrow Connector 27"/>
            <p:cNvCxnSpPr/>
            <p:nvPr/>
          </p:nvCxnSpPr>
          <p:spPr bwMode="auto">
            <a:xfrm>
              <a:off x="6400800" y="4343399"/>
              <a:ext cx="457200" cy="1588"/>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cxnSp>
          <p:nvCxnSpPr>
            <p:cNvPr id="29" name="Straight Arrow Connector 28"/>
            <p:cNvCxnSpPr/>
            <p:nvPr/>
          </p:nvCxnSpPr>
          <p:spPr bwMode="auto">
            <a:xfrm>
              <a:off x="7467600" y="4343399"/>
              <a:ext cx="457200" cy="1588"/>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cxnSp>
          <p:nvCxnSpPr>
            <p:cNvPr id="30" name="Straight Arrow Connector 29"/>
            <p:cNvCxnSpPr/>
            <p:nvPr/>
          </p:nvCxnSpPr>
          <p:spPr bwMode="auto">
            <a:xfrm>
              <a:off x="1295400" y="4343399"/>
              <a:ext cx="457200" cy="1588"/>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cxnSp>
          <p:nvCxnSpPr>
            <p:cNvPr id="32" name="Straight Connector 31"/>
            <p:cNvCxnSpPr/>
            <p:nvPr/>
          </p:nvCxnSpPr>
          <p:spPr bwMode="auto">
            <a:xfrm>
              <a:off x="5257800" y="4343399"/>
              <a:ext cx="1143000" cy="1588"/>
            </a:xfrm>
            <a:prstGeom prst="line">
              <a:avLst/>
            </a:prstGeom>
            <a:solidFill>
              <a:schemeClr val="accent1"/>
            </a:solidFill>
            <a:ln w="28575" cap="flat" cmpd="sng" algn="ctr">
              <a:solidFill>
                <a:schemeClr val="tx1"/>
              </a:solidFill>
              <a:prstDash val="sysDash"/>
              <a:round/>
              <a:headEnd type="none" w="med" len="med"/>
              <a:tailEnd type="none" w="med" len="med"/>
            </a:ln>
            <a:effectLst/>
          </p:spPr>
        </p:cxnSp>
        <p:sp>
          <p:nvSpPr>
            <p:cNvPr id="33" name="TextBox 32"/>
            <p:cNvSpPr txBox="1"/>
            <p:nvPr/>
          </p:nvSpPr>
          <p:spPr>
            <a:xfrm>
              <a:off x="762001" y="3950573"/>
              <a:ext cx="484428" cy="523220"/>
            </a:xfrm>
            <a:prstGeom prst="rect">
              <a:avLst/>
            </a:prstGeom>
            <a:noFill/>
          </p:spPr>
          <p:txBody>
            <a:bodyPr wrap="none" rtlCol="0">
              <a:spAutoFit/>
            </a:bodyPr>
            <a:lstStyle/>
            <a:p>
              <a:r>
                <a:rPr lang="en-US" sz="2800" dirty="0" smtClean="0">
                  <a:latin typeface="+mn-lt"/>
                </a:rPr>
                <a:t>m</a:t>
              </a:r>
              <a:endParaRPr lang="en-US" dirty="0" smtClean="0">
                <a:latin typeface="+mn-lt"/>
              </a:endParaRPr>
            </a:p>
          </p:txBody>
        </p:sp>
        <p:sp>
          <p:nvSpPr>
            <p:cNvPr id="34" name="TextBox 33"/>
            <p:cNvSpPr txBox="1"/>
            <p:nvPr/>
          </p:nvSpPr>
          <p:spPr>
            <a:xfrm>
              <a:off x="8001000" y="3937000"/>
              <a:ext cx="381000" cy="523220"/>
            </a:xfrm>
            <a:prstGeom prst="rect">
              <a:avLst/>
            </a:prstGeom>
            <a:noFill/>
          </p:spPr>
          <p:txBody>
            <a:bodyPr wrap="square" rtlCol="0">
              <a:spAutoFit/>
            </a:bodyPr>
            <a:lstStyle/>
            <a:p>
              <a:r>
                <a:rPr lang="en-US" sz="2800" dirty="0" smtClean="0">
                  <a:latin typeface="+mn-lt"/>
                </a:rPr>
                <a:t>c</a:t>
              </a:r>
              <a:endParaRPr lang="en-US" dirty="0" smtClean="0">
                <a:latin typeface="+mn-lt"/>
              </a:endParaRPr>
            </a:p>
          </p:txBody>
        </p:sp>
      </p:grpSp>
      <p:pic>
        <p:nvPicPr>
          <p:cNvPr id="31" name="Picture 30" descr="http://study.result.pk/wp-content/uploads/2011/07/National-University-of-Computer-and-Emerging-Sciences-NUCES-300x300.png"/>
          <p:cNvPicPr/>
          <p:nvPr/>
        </p:nvPicPr>
        <p:blipFill>
          <a:blip r:embed="rId3" cstate="print"/>
          <a:srcRect/>
          <a:stretch>
            <a:fillRect/>
          </a:stretch>
        </p:blipFill>
        <p:spPr bwMode="auto">
          <a:xfrm>
            <a:off x="457200" y="6248400"/>
            <a:ext cx="478808" cy="381000"/>
          </a:xfrm>
          <a:prstGeom prst="rect">
            <a:avLst/>
          </a:prstGeom>
          <a:noFill/>
          <a:ln w="9525">
            <a:noFill/>
            <a:miter lim="800000"/>
            <a:headEnd/>
            <a:tailEnd/>
          </a:ln>
        </p:spPr>
      </p:pic>
      <p:sp>
        <p:nvSpPr>
          <p:cNvPr id="35" name="Footer Placeholder 34"/>
          <p:cNvSpPr>
            <a:spLocks noGrp="1"/>
          </p:cNvSpPr>
          <p:nvPr>
            <p:ph type="ftr" sz="quarter" idx="11"/>
          </p:nvPr>
        </p:nvSpPr>
        <p:spPr/>
        <p:txBody>
          <a:bodyPr/>
          <a:lstStyle/>
          <a:p>
            <a:r>
              <a:rPr lang="en-US" smtClean="0"/>
              <a:t>FAST-NUCES</a:t>
            </a:r>
            <a:endParaRPr lang="en-US"/>
          </a:p>
        </p:txBody>
      </p:sp>
    </p:spTree>
    <p:extLst>
      <p:ext uri="{BB962C8B-B14F-4D97-AF65-F5344CB8AC3E}">
        <p14:creationId xmlns:p14="http://schemas.microsoft.com/office/powerpoint/2010/main" val="27531341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pic>
        <p:nvPicPr>
          <p:cNvPr id="3" name="Picture 2"/>
          <p:cNvPicPr>
            <a:picLocks noChangeAspect="1"/>
          </p:cNvPicPr>
          <p:nvPr/>
        </p:nvPicPr>
        <p:blipFill>
          <a:blip r:embed="rId2"/>
          <a:stretch>
            <a:fillRect/>
          </a:stretch>
        </p:blipFill>
        <p:spPr>
          <a:xfrm>
            <a:off x="228601" y="1166812"/>
            <a:ext cx="8610600" cy="4524375"/>
          </a:xfrm>
          <a:prstGeom prst="rect">
            <a:avLst/>
          </a:prstGeom>
        </p:spPr>
      </p:pic>
    </p:spTree>
    <p:extLst>
      <p:ext uri="{BB962C8B-B14F-4D97-AF65-F5344CB8AC3E}">
        <p14:creationId xmlns:p14="http://schemas.microsoft.com/office/powerpoint/2010/main" val="288016923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200">
                <a:solidFill>
                  <a:schemeClr val="bg2"/>
                </a:solidFill>
              </a:rPr>
              <a:t>6.</a:t>
            </a:r>
            <a:fld id="{E4D098A9-1EF9-481D-B47B-EFC26EE162C6}" type="slidenum">
              <a:rPr lang="en-US" altLang="en-US" sz="1200">
                <a:solidFill>
                  <a:schemeClr val="bg2"/>
                </a:solidFill>
              </a:rPr>
              <a:pPr/>
              <a:t>51</a:t>
            </a:fld>
            <a:endParaRPr lang="en-US" altLang="en-US" sz="1200">
              <a:solidFill>
                <a:schemeClr val="bg2"/>
              </a:solidFill>
            </a:endParaRPr>
          </a:p>
        </p:txBody>
      </p:sp>
      <p:sp>
        <p:nvSpPr>
          <p:cNvPr id="54274"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427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4276"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427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427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4279"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428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54281" name="Rectangle 9"/>
          <p:cNvSpPr>
            <a:spLocks noChangeArrowheads="1"/>
          </p:cNvSpPr>
          <p:nvPr/>
        </p:nvSpPr>
        <p:spPr bwMode="auto">
          <a:xfrm>
            <a:off x="228600" y="685800"/>
            <a:ext cx="8686800" cy="1117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lnSpc>
                <a:spcPct val="120000"/>
              </a:lnSpc>
            </a:pPr>
            <a:r>
              <a:rPr lang="en-US" altLang="en-US" sz="2800" i="1" dirty="0">
                <a:latin typeface="Times New Roman" panose="02020603050405020304" pitchFamily="18" charset="0"/>
              </a:rPr>
              <a:t>Table </a:t>
            </a:r>
            <a:r>
              <a:rPr lang="en-US" altLang="en-US" sz="2800" i="1" dirty="0" smtClean="0">
                <a:latin typeface="Times New Roman" panose="02020603050405020304" pitchFamily="18" charset="0"/>
              </a:rPr>
              <a:t>4.3 </a:t>
            </a:r>
            <a:r>
              <a:rPr lang="en-US" altLang="en-US" sz="2800" i="1" dirty="0">
                <a:latin typeface="Times New Roman" panose="02020603050405020304" pitchFamily="18" charset="0"/>
              </a:rPr>
              <a:t>shows the permutation for S-box 1. For the rest of the boxes see the textbook.  </a:t>
            </a:r>
          </a:p>
        </p:txBody>
      </p:sp>
      <p:sp>
        <p:nvSpPr>
          <p:cNvPr id="54282" name="Text Box 10"/>
          <p:cNvSpPr txBox="1">
            <a:spLocks noChangeArrowheads="1"/>
          </p:cNvSpPr>
          <p:nvPr/>
        </p:nvSpPr>
        <p:spPr bwMode="auto">
          <a:xfrm>
            <a:off x="1143000" y="0"/>
            <a:ext cx="17572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latin typeface="Times New Roman" panose="02020603050405020304" pitchFamily="18" charset="0"/>
              </a:rPr>
              <a:t>Continue</a:t>
            </a:r>
            <a:endParaRPr lang="en-US" altLang="en-US" i="1" dirty="0">
              <a:latin typeface="Times New Roman" panose="02020603050405020304" pitchFamily="18" charset="0"/>
            </a:endParaRPr>
          </a:p>
        </p:txBody>
      </p:sp>
      <p:sp>
        <p:nvSpPr>
          <p:cNvPr id="54283" name="Text Box 11"/>
          <p:cNvSpPr txBox="1">
            <a:spLocks noChangeArrowheads="1"/>
          </p:cNvSpPr>
          <p:nvPr/>
        </p:nvSpPr>
        <p:spPr bwMode="auto">
          <a:xfrm>
            <a:off x="2936875" y="2590800"/>
            <a:ext cx="2335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Table 6.3  </a:t>
            </a:r>
            <a:r>
              <a:rPr lang="en-US" altLang="en-US" sz="2000" i="1">
                <a:latin typeface="Times New Roman" panose="02020603050405020304" pitchFamily="18" charset="0"/>
              </a:rPr>
              <a:t>S-box 1</a:t>
            </a:r>
          </a:p>
        </p:txBody>
      </p:sp>
      <p:pic>
        <p:nvPicPr>
          <p:cNvPr id="5428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232150"/>
            <a:ext cx="8583613"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48945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pic>
        <p:nvPicPr>
          <p:cNvPr id="3" name="Picture 2"/>
          <p:cNvPicPr>
            <a:picLocks noChangeAspect="1"/>
          </p:cNvPicPr>
          <p:nvPr/>
        </p:nvPicPr>
        <p:blipFill>
          <a:blip r:embed="rId2"/>
          <a:stretch>
            <a:fillRect/>
          </a:stretch>
        </p:blipFill>
        <p:spPr>
          <a:xfrm>
            <a:off x="152400" y="2433637"/>
            <a:ext cx="8839200" cy="1990725"/>
          </a:xfrm>
          <a:prstGeom prst="rect">
            <a:avLst/>
          </a:prstGeom>
        </p:spPr>
      </p:pic>
    </p:spTree>
    <p:extLst>
      <p:ext uri="{BB962C8B-B14F-4D97-AF65-F5344CB8AC3E}">
        <p14:creationId xmlns:p14="http://schemas.microsoft.com/office/powerpoint/2010/main" val="13447090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pic>
        <p:nvPicPr>
          <p:cNvPr id="3" name="Picture 2"/>
          <p:cNvPicPr>
            <a:picLocks noChangeAspect="1"/>
          </p:cNvPicPr>
          <p:nvPr/>
        </p:nvPicPr>
        <p:blipFill>
          <a:blip r:embed="rId2"/>
          <a:stretch>
            <a:fillRect/>
          </a:stretch>
        </p:blipFill>
        <p:spPr>
          <a:xfrm>
            <a:off x="128587" y="304800"/>
            <a:ext cx="8886825" cy="6172200"/>
          </a:xfrm>
          <a:prstGeom prst="rect">
            <a:avLst/>
          </a:prstGeom>
        </p:spPr>
      </p:pic>
    </p:spTree>
    <p:extLst>
      <p:ext uri="{BB962C8B-B14F-4D97-AF65-F5344CB8AC3E}">
        <p14:creationId xmlns:p14="http://schemas.microsoft.com/office/powerpoint/2010/main" val="24635051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200">
                <a:solidFill>
                  <a:schemeClr val="bg2"/>
                </a:solidFill>
              </a:rPr>
              <a:t>6.</a:t>
            </a:r>
            <a:fld id="{8E981C00-F4BC-46D6-974B-BD0792071949}" type="slidenum">
              <a:rPr lang="en-US" altLang="en-US" sz="1200">
                <a:solidFill>
                  <a:schemeClr val="bg2"/>
                </a:solidFill>
              </a:rPr>
              <a:pPr/>
              <a:t>54</a:t>
            </a:fld>
            <a:endParaRPr lang="en-US" altLang="en-US" sz="1200">
              <a:solidFill>
                <a:schemeClr val="bg2"/>
              </a:solidFill>
            </a:endParaRPr>
          </a:p>
        </p:txBody>
      </p:sp>
      <p:sp>
        <p:nvSpPr>
          <p:cNvPr id="60418"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041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0420"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042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042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0423"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042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0425" name="Rectangle 9"/>
          <p:cNvSpPr>
            <a:spLocks noChangeArrowheads="1"/>
          </p:cNvSpPr>
          <p:nvPr/>
        </p:nvSpPr>
        <p:spPr bwMode="auto">
          <a:xfrm>
            <a:off x="228600" y="838200"/>
            <a:ext cx="8686800" cy="1117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lnSpc>
                <a:spcPct val="120000"/>
              </a:lnSpc>
            </a:pPr>
            <a:r>
              <a:rPr lang="en-US" altLang="en-US" sz="2800" i="1">
                <a:solidFill>
                  <a:schemeClr val="folHlink"/>
                </a:solidFill>
                <a:latin typeface="Times New Roman" panose="02020603050405020304" pitchFamily="18" charset="0"/>
              </a:rPr>
              <a:t>Straight Permutation</a:t>
            </a:r>
          </a:p>
          <a:p>
            <a:pPr algn="just">
              <a:lnSpc>
                <a:spcPct val="120000"/>
              </a:lnSpc>
            </a:pPr>
            <a:endParaRPr lang="en-US" altLang="en-US" sz="2800" i="1">
              <a:latin typeface="Times New Roman" panose="02020603050405020304" pitchFamily="18" charset="0"/>
            </a:endParaRPr>
          </a:p>
        </p:txBody>
      </p:sp>
      <p:sp>
        <p:nvSpPr>
          <p:cNvPr id="60426" name="Text Box 10"/>
          <p:cNvSpPr txBox="1">
            <a:spLocks noChangeArrowheads="1"/>
          </p:cNvSpPr>
          <p:nvPr/>
        </p:nvSpPr>
        <p:spPr bwMode="auto">
          <a:xfrm>
            <a:off x="1143000" y="0"/>
            <a:ext cx="27831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latin typeface="Times New Roman" panose="02020603050405020304" pitchFamily="18" charset="0"/>
              </a:rPr>
              <a:t>4.2.2</a:t>
            </a:r>
            <a:r>
              <a:rPr lang="en-US" altLang="en-US" i="1" dirty="0" smtClean="0">
                <a:solidFill>
                  <a:schemeClr val="hlink"/>
                </a:solidFill>
                <a:latin typeface="Times New Roman" panose="02020603050405020304" pitchFamily="18" charset="0"/>
              </a:rPr>
              <a:t>  </a:t>
            </a:r>
            <a:r>
              <a:rPr lang="en-US" altLang="en-US" i="1" dirty="0">
                <a:latin typeface="Times New Roman" panose="02020603050405020304" pitchFamily="18" charset="0"/>
              </a:rPr>
              <a:t>Continue</a:t>
            </a:r>
          </a:p>
        </p:txBody>
      </p:sp>
      <p:pic>
        <p:nvPicPr>
          <p:cNvPr id="6042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408238"/>
            <a:ext cx="7550150" cy="170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8" name="Text Box 14"/>
          <p:cNvSpPr txBox="1">
            <a:spLocks noChangeArrowheads="1"/>
          </p:cNvSpPr>
          <p:nvPr/>
        </p:nvSpPr>
        <p:spPr bwMode="auto">
          <a:xfrm>
            <a:off x="2332038" y="1798638"/>
            <a:ext cx="4449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Table 6.11  </a:t>
            </a:r>
            <a:r>
              <a:rPr lang="en-US" altLang="en-US" sz="2000" i="1">
                <a:latin typeface="Times New Roman" panose="02020603050405020304" pitchFamily="18" charset="0"/>
              </a:rPr>
              <a:t>Straight permutation table</a:t>
            </a:r>
          </a:p>
        </p:txBody>
      </p:sp>
    </p:spTree>
    <p:extLst>
      <p:ext uri="{BB962C8B-B14F-4D97-AF65-F5344CB8AC3E}">
        <p14:creationId xmlns:p14="http://schemas.microsoft.com/office/powerpoint/2010/main" val="334811867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pic>
        <p:nvPicPr>
          <p:cNvPr id="3" name="Picture 2"/>
          <p:cNvPicPr>
            <a:picLocks noChangeAspect="1"/>
          </p:cNvPicPr>
          <p:nvPr/>
        </p:nvPicPr>
        <p:blipFill>
          <a:blip r:embed="rId2"/>
          <a:stretch>
            <a:fillRect/>
          </a:stretch>
        </p:blipFill>
        <p:spPr>
          <a:xfrm>
            <a:off x="12526" y="76200"/>
            <a:ext cx="8991600" cy="6623007"/>
          </a:xfrm>
          <a:prstGeom prst="rect">
            <a:avLst/>
          </a:prstGeom>
        </p:spPr>
      </p:pic>
    </p:spTree>
    <p:extLst>
      <p:ext uri="{BB962C8B-B14F-4D97-AF65-F5344CB8AC3E}">
        <p14:creationId xmlns:p14="http://schemas.microsoft.com/office/powerpoint/2010/main" val="34525642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228600" y="1371600"/>
            <a:ext cx="8229600" cy="3385542"/>
          </a:xfrm>
          <a:prstGeom prst="rect">
            <a:avLst/>
          </a:prstGeom>
        </p:spPr>
        <p:txBody>
          <a:bodyPr wrap="square">
            <a:spAutoFit/>
          </a:bodyPr>
          <a:lstStyle/>
          <a:p>
            <a:pPr algn="just"/>
            <a:r>
              <a:rPr lang="en-US" altLang="en-US" sz="2800" b="1" i="1" dirty="0">
                <a:solidFill>
                  <a:srgbClr val="0070C0"/>
                </a:solidFill>
                <a:latin typeface="Times New Roman" panose="02020603050405020304" pitchFamily="18" charset="0"/>
              </a:rPr>
              <a:t>Key Generation</a:t>
            </a:r>
          </a:p>
          <a:p>
            <a:pPr algn="just"/>
            <a:endParaRPr lang="en-US" altLang="en-US" sz="2400" i="1" dirty="0" smtClean="0">
              <a:latin typeface="Times New Roman" panose="02020603050405020304" pitchFamily="18" charset="0"/>
            </a:endParaRPr>
          </a:p>
          <a:p>
            <a:pPr algn="just"/>
            <a:r>
              <a:rPr lang="en-GB" sz="2400" dirty="0" smtClean="0"/>
              <a:t>The </a:t>
            </a:r>
            <a:r>
              <a:rPr lang="en-GB" sz="2400" dirty="0"/>
              <a:t>round-key generator creates sixteen 48-bit keys out of a 56-bit cipher key. </a:t>
            </a:r>
            <a:endParaRPr lang="en-GB" sz="2400" dirty="0" smtClean="0"/>
          </a:p>
          <a:p>
            <a:pPr algn="just"/>
            <a:endParaRPr lang="en-GB" sz="2400" dirty="0"/>
          </a:p>
          <a:p>
            <a:pPr algn="just"/>
            <a:r>
              <a:rPr lang="en-GB" sz="2400" dirty="0" smtClean="0"/>
              <a:t>However</a:t>
            </a:r>
            <a:r>
              <a:rPr lang="en-GB" sz="2400" dirty="0"/>
              <a:t>, the cipher key is normally given as a 64-bit key in which 8 extra bits are the parity bits, which are dropped before the actual key-generation process, as shown in Fig.</a:t>
            </a:r>
          </a:p>
          <a:p>
            <a:pPr algn="just"/>
            <a:endParaRPr lang="en-US" altLang="en-US" b="1" i="1" dirty="0">
              <a:latin typeface="Times New Roman" panose="02020603050405020304" pitchFamily="18" charset="0"/>
            </a:endParaRPr>
          </a:p>
        </p:txBody>
      </p:sp>
    </p:spTree>
    <p:extLst>
      <p:ext uri="{BB962C8B-B14F-4D97-AF65-F5344CB8AC3E}">
        <p14:creationId xmlns:p14="http://schemas.microsoft.com/office/powerpoint/2010/main" val="34710257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200">
                <a:solidFill>
                  <a:schemeClr val="bg2"/>
                </a:solidFill>
              </a:rPr>
              <a:t>6.</a:t>
            </a:r>
            <a:fld id="{1E04546B-8B2E-4D83-94EE-06AED6375BFB}" type="slidenum">
              <a:rPr lang="en-US" altLang="en-US" sz="1200">
                <a:solidFill>
                  <a:schemeClr val="bg2"/>
                </a:solidFill>
              </a:rPr>
              <a:pPr/>
              <a:t>57</a:t>
            </a:fld>
            <a:endParaRPr lang="en-US" altLang="en-US" sz="1200">
              <a:solidFill>
                <a:schemeClr val="bg2"/>
              </a:solidFill>
            </a:endParaRPr>
          </a:p>
        </p:txBody>
      </p:sp>
      <p:sp>
        <p:nvSpPr>
          <p:cNvPr id="76802"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680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6804"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680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680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6807"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680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6809" name="Text Box 10"/>
          <p:cNvSpPr txBox="1">
            <a:spLocks noChangeArrowheads="1"/>
          </p:cNvSpPr>
          <p:nvPr/>
        </p:nvSpPr>
        <p:spPr bwMode="auto">
          <a:xfrm>
            <a:off x="1143000" y="0"/>
            <a:ext cx="47227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latin typeface="Times New Roman" panose="02020603050405020304" pitchFamily="18" charset="0"/>
              </a:rPr>
              <a:t>Key Generation Continued</a:t>
            </a:r>
            <a:endParaRPr lang="en-US" altLang="en-US" i="1" dirty="0">
              <a:latin typeface="Times New Roman" panose="02020603050405020304" pitchFamily="18" charset="0"/>
            </a:endParaRPr>
          </a:p>
        </p:txBody>
      </p:sp>
      <p:pic>
        <p:nvPicPr>
          <p:cNvPr id="76810"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6688" y="685800"/>
            <a:ext cx="4735512" cy="549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11" name="Text Box 12"/>
          <p:cNvSpPr txBox="1">
            <a:spLocks noChangeArrowheads="1"/>
          </p:cNvSpPr>
          <p:nvPr/>
        </p:nvSpPr>
        <p:spPr bwMode="auto">
          <a:xfrm>
            <a:off x="6535738" y="3276600"/>
            <a:ext cx="17700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smtClean="0">
                <a:solidFill>
                  <a:schemeClr val="folHlink"/>
                </a:solidFill>
                <a:latin typeface="Times New Roman" panose="02020603050405020304" pitchFamily="18" charset="0"/>
              </a:rPr>
              <a:t>Figure</a:t>
            </a:r>
            <a:r>
              <a:rPr lang="en-US" altLang="en-US" sz="2400" dirty="0">
                <a:solidFill>
                  <a:schemeClr val="folHlink"/>
                </a:solidFill>
                <a:latin typeface="Times New Roman" panose="02020603050405020304" pitchFamily="18" charset="0"/>
              </a:rPr>
              <a:t/>
            </a:r>
            <a:br>
              <a:rPr lang="en-US" altLang="en-US" sz="2400" dirty="0">
                <a:solidFill>
                  <a:schemeClr val="folHlink"/>
                </a:solidFill>
                <a:latin typeface="Times New Roman" panose="02020603050405020304" pitchFamily="18" charset="0"/>
              </a:rPr>
            </a:br>
            <a:r>
              <a:rPr lang="en-US" altLang="en-US" sz="2000" i="1" dirty="0">
                <a:latin typeface="Times New Roman" panose="02020603050405020304" pitchFamily="18" charset="0"/>
              </a:rPr>
              <a:t>Key generation</a:t>
            </a:r>
          </a:p>
        </p:txBody>
      </p:sp>
    </p:spTree>
    <p:extLst>
      <p:ext uri="{BB962C8B-B14F-4D97-AF65-F5344CB8AC3E}">
        <p14:creationId xmlns:p14="http://schemas.microsoft.com/office/powerpoint/2010/main" val="42463964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8110"/>
            <a:ext cx="8153400" cy="715962"/>
          </a:xfrm>
        </p:spPr>
        <p:txBody>
          <a:bodyPr>
            <a:normAutofit fontScale="90000"/>
          </a:bodyPr>
          <a:lstStyle/>
          <a:p>
            <a:r>
              <a:rPr lang="en-US" dirty="0" smtClean="0">
                <a:solidFill>
                  <a:schemeClr val="tx1"/>
                </a:solidFill>
                <a:latin typeface="Times New Roman" pitchFamily="18" charset="0"/>
                <a:cs typeface="Times New Roman" pitchFamily="18" charset="0"/>
              </a:rPr>
              <a:t>Generation of Round Keys</a:t>
            </a:r>
            <a:endParaRPr lang="en-US" dirty="0"/>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Content Placeholder 3"/>
          <p:cNvSpPr>
            <a:spLocks noGrp="1"/>
          </p:cNvSpPr>
          <p:nvPr>
            <p:ph sz="quarter" idx="1"/>
          </p:nvPr>
        </p:nvSpPr>
        <p:spPr>
          <a:xfrm>
            <a:off x="202504" y="3805433"/>
            <a:ext cx="7772400" cy="457200"/>
          </a:xfrm>
        </p:spPr>
        <p:txBody>
          <a:bodyPr>
            <a:normAutofit lnSpcReduction="10000"/>
          </a:bodyPr>
          <a:lstStyle/>
          <a:p>
            <a:pPr marL="0" indent="0">
              <a:buNone/>
            </a:pPr>
            <a:r>
              <a:rPr lang="en-US" dirty="0" smtClean="0">
                <a:latin typeface="Times New Roman" pitchFamily="18" charset="0"/>
                <a:cs typeface="Times New Roman" pitchFamily="18" charset="0"/>
              </a:rPr>
              <a:t>Initial Key permutation and parity bit drop table</a:t>
            </a: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p:txBody>
      </p:sp>
      <p:pic>
        <p:nvPicPr>
          <p:cNvPr id="7" name="Picture 6"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pic>
        <p:nvPicPr>
          <p:cNvPr id="10" name="Picture 9"/>
          <p:cNvPicPr>
            <a:picLocks noChangeAspect="1"/>
          </p:cNvPicPr>
          <p:nvPr/>
        </p:nvPicPr>
        <p:blipFill>
          <a:blip r:embed="rId3"/>
          <a:stretch>
            <a:fillRect/>
          </a:stretch>
        </p:blipFill>
        <p:spPr>
          <a:xfrm>
            <a:off x="304800" y="4238625"/>
            <a:ext cx="8382000" cy="2390775"/>
          </a:xfrm>
          <a:prstGeom prst="rect">
            <a:avLst/>
          </a:prstGeom>
        </p:spPr>
      </p:pic>
      <p:sp>
        <p:nvSpPr>
          <p:cNvPr id="11" name="Rectangle 10"/>
          <p:cNvSpPr/>
          <p:nvPr/>
        </p:nvSpPr>
        <p:spPr>
          <a:xfrm>
            <a:off x="152400" y="794072"/>
            <a:ext cx="8915400" cy="3139321"/>
          </a:xfrm>
          <a:prstGeom prst="rect">
            <a:avLst/>
          </a:prstGeom>
        </p:spPr>
        <p:txBody>
          <a:bodyPr wrap="square">
            <a:spAutoFit/>
          </a:bodyPr>
          <a:lstStyle/>
          <a:p>
            <a:r>
              <a:rPr lang="en-GB" dirty="0">
                <a:solidFill>
                  <a:srgbClr val="000000"/>
                </a:solidFill>
                <a:latin typeface="Trebuchet-BoldItalic"/>
              </a:rPr>
              <a:t>Parity Drop </a:t>
            </a:r>
            <a:r>
              <a:rPr lang="en-GB" dirty="0">
                <a:solidFill>
                  <a:srgbClr val="000000"/>
                </a:solidFill>
                <a:latin typeface="TimesNewRomanPSMT"/>
              </a:rPr>
              <a:t>The </a:t>
            </a:r>
            <a:r>
              <a:rPr lang="en-GB" dirty="0" err="1">
                <a:solidFill>
                  <a:srgbClr val="000000"/>
                </a:solidFill>
                <a:latin typeface="TimesNewRomanPSMT"/>
              </a:rPr>
              <a:t>preprocess</a:t>
            </a:r>
            <a:r>
              <a:rPr lang="en-GB" dirty="0">
                <a:solidFill>
                  <a:srgbClr val="000000"/>
                </a:solidFill>
                <a:latin typeface="TimesNewRomanPSMT"/>
              </a:rPr>
              <a:t> before key expansion is a compression transposition step that we </a:t>
            </a:r>
            <a:r>
              <a:rPr lang="en-GB" dirty="0" smtClean="0">
                <a:solidFill>
                  <a:srgbClr val="000000"/>
                </a:solidFill>
                <a:latin typeface="TimesNewRomanPSMT"/>
              </a:rPr>
              <a:t>call </a:t>
            </a:r>
            <a:r>
              <a:rPr lang="en-GB" dirty="0" smtClean="0">
                <a:solidFill>
                  <a:srgbClr val="000000"/>
                </a:solidFill>
                <a:latin typeface="TimesNewRomanPS-BoldMT"/>
              </a:rPr>
              <a:t>parity </a:t>
            </a:r>
            <a:r>
              <a:rPr lang="en-GB" dirty="0">
                <a:solidFill>
                  <a:srgbClr val="000000"/>
                </a:solidFill>
                <a:latin typeface="TimesNewRomanPS-BoldMT"/>
              </a:rPr>
              <a:t>bit drop. </a:t>
            </a:r>
            <a:endParaRPr lang="en-GB" dirty="0" smtClean="0">
              <a:solidFill>
                <a:srgbClr val="000000"/>
              </a:solidFill>
              <a:latin typeface="TimesNewRomanPS-BoldMT"/>
            </a:endParaRPr>
          </a:p>
          <a:p>
            <a:endParaRPr lang="en-GB" dirty="0">
              <a:solidFill>
                <a:srgbClr val="000000"/>
              </a:solidFill>
              <a:latin typeface="TimesNewRomanPS-BoldMT"/>
            </a:endParaRPr>
          </a:p>
          <a:p>
            <a:r>
              <a:rPr lang="en-GB" dirty="0" smtClean="0">
                <a:solidFill>
                  <a:srgbClr val="000000"/>
                </a:solidFill>
                <a:latin typeface="TimesNewRomanPSMT"/>
              </a:rPr>
              <a:t>It </a:t>
            </a:r>
            <a:r>
              <a:rPr lang="en-GB" dirty="0">
                <a:solidFill>
                  <a:srgbClr val="000000"/>
                </a:solidFill>
                <a:latin typeface="TimesNewRomanPSMT"/>
              </a:rPr>
              <a:t>drops the parity bits (bits 8, 16, 24, 32, </a:t>
            </a:r>
            <a:r>
              <a:rPr lang="en-GB" dirty="0">
                <a:solidFill>
                  <a:srgbClr val="000000"/>
                </a:solidFill>
                <a:latin typeface="SymbolMT"/>
              </a:rPr>
              <a:t>…, 64</a:t>
            </a:r>
            <a:r>
              <a:rPr lang="en-GB" dirty="0">
                <a:solidFill>
                  <a:srgbClr val="000000"/>
                </a:solidFill>
                <a:latin typeface="TimesNewRomanPSMT"/>
              </a:rPr>
              <a:t>) from the 64-bit key and permutes the</a:t>
            </a:r>
            <a:br>
              <a:rPr lang="en-GB" dirty="0">
                <a:solidFill>
                  <a:srgbClr val="000000"/>
                </a:solidFill>
                <a:latin typeface="TimesNewRomanPSMT"/>
              </a:rPr>
            </a:br>
            <a:r>
              <a:rPr lang="en-GB" dirty="0">
                <a:solidFill>
                  <a:srgbClr val="000000"/>
                </a:solidFill>
                <a:latin typeface="TimesNewRomanPSMT"/>
              </a:rPr>
              <a:t>rest of the bits according to Table 6.12. </a:t>
            </a:r>
            <a:endParaRPr lang="en-GB" dirty="0" smtClean="0">
              <a:solidFill>
                <a:srgbClr val="000000"/>
              </a:solidFill>
              <a:latin typeface="TimesNewRomanPSMT"/>
            </a:endParaRPr>
          </a:p>
          <a:p>
            <a:endParaRPr lang="en-GB" dirty="0">
              <a:solidFill>
                <a:srgbClr val="000000"/>
              </a:solidFill>
              <a:latin typeface="TimesNewRomanPSMT"/>
            </a:endParaRPr>
          </a:p>
          <a:p>
            <a:r>
              <a:rPr lang="en-GB" dirty="0" smtClean="0">
                <a:solidFill>
                  <a:srgbClr val="000000"/>
                </a:solidFill>
                <a:latin typeface="TimesNewRomanPSMT"/>
              </a:rPr>
              <a:t>The </a:t>
            </a:r>
            <a:r>
              <a:rPr lang="en-GB" dirty="0">
                <a:solidFill>
                  <a:srgbClr val="000000"/>
                </a:solidFill>
                <a:latin typeface="TimesNewRomanPSMT"/>
              </a:rPr>
              <a:t>remaining 56-bit value is the actual cipher key which is </a:t>
            </a:r>
            <a:r>
              <a:rPr lang="en-GB" dirty="0" smtClean="0">
                <a:solidFill>
                  <a:srgbClr val="000000"/>
                </a:solidFill>
                <a:latin typeface="TimesNewRomanPSMT"/>
              </a:rPr>
              <a:t>used to </a:t>
            </a:r>
            <a:r>
              <a:rPr lang="en-GB" dirty="0">
                <a:solidFill>
                  <a:srgbClr val="000000"/>
                </a:solidFill>
                <a:latin typeface="TimesNewRomanPSMT"/>
              </a:rPr>
              <a:t>generate round keys. </a:t>
            </a:r>
            <a:endParaRPr lang="en-GB" dirty="0" smtClean="0">
              <a:solidFill>
                <a:srgbClr val="000000"/>
              </a:solidFill>
              <a:latin typeface="TimesNewRomanPSMT"/>
            </a:endParaRPr>
          </a:p>
          <a:p>
            <a:endParaRPr lang="en-GB" dirty="0" smtClean="0">
              <a:solidFill>
                <a:srgbClr val="000000"/>
              </a:solidFill>
              <a:latin typeface="TimesNewRomanPSMT"/>
            </a:endParaRPr>
          </a:p>
          <a:p>
            <a:r>
              <a:rPr lang="en-GB" dirty="0" smtClean="0">
                <a:solidFill>
                  <a:srgbClr val="000000"/>
                </a:solidFill>
                <a:latin typeface="TimesNewRomanPSMT"/>
              </a:rPr>
              <a:t>The </a:t>
            </a:r>
            <a:r>
              <a:rPr lang="en-GB" dirty="0">
                <a:solidFill>
                  <a:srgbClr val="000000"/>
                </a:solidFill>
                <a:latin typeface="TimesNewRomanPSMT"/>
              </a:rPr>
              <a:t>parity drop step (a compression D-box) is shown in Table</a:t>
            </a:r>
            <a:r>
              <a:rPr lang="en-GB" dirty="0">
                <a:solidFill>
                  <a:srgbClr val="000000"/>
                </a:solidFill>
                <a:latin typeface="SymbolMT"/>
              </a:rPr>
              <a:t/>
            </a:r>
            <a:br>
              <a:rPr lang="en-GB" dirty="0">
                <a:solidFill>
                  <a:srgbClr val="000000"/>
                </a:solidFill>
                <a:latin typeface="SymbolMT"/>
              </a:rPr>
            </a:br>
            <a:endParaRPr lang="en-GB" dirty="0"/>
          </a:p>
        </p:txBody>
      </p:sp>
    </p:spTree>
    <p:extLst>
      <p:ext uri="{BB962C8B-B14F-4D97-AF65-F5344CB8AC3E}">
        <p14:creationId xmlns:p14="http://schemas.microsoft.com/office/powerpoint/2010/main" val="74807020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4" name="Rectangle 3"/>
          <p:cNvSpPr/>
          <p:nvPr/>
        </p:nvSpPr>
        <p:spPr>
          <a:xfrm>
            <a:off x="152400" y="457200"/>
            <a:ext cx="8839200" cy="3416320"/>
          </a:xfrm>
          <a:prstGeom prst="rect">
            <a:avLst/>
          </a:prstGeom>
        </p:spPr>
        <p:txBody>
          <a:bodyPr wrap="square">
            <a:spAutoFit/>
          </a:bodyPr>
          <a:lstStyle/>
          <a:p>
            <a:r>
              <a:rPr lang="en-GB" sz="2400" b="1" dirty="0">
                <a:solidFill>
                  <a:srgbClr val="0070C0"/>
                </a:solidFill>
              </a:rPr>
              <a:t>Shift Left </a:t>
            </a:r>
            <a:r>
              <a:rPr lang="en-GB" sz="2400" dirty="0"/>
              <a:t>After the straight permutation, the key is divided into two 28-bit parts. </a:t>
            </a:r>
            <a:endParaRPr lang="en-GB" sz="2400" dirty="0" smtClean="0"/>
          </a:p>
          <a:p>
            <a:endParaRPr lang="en-GB" sz="2400" dirty="0"/>
          </a:p>
          <a:p>
            <a:r>
              <a:rPr lang="en-GB" sz="2400" dirty="0" smtClean="0"/>
              <a:t>Each </a:t>
            </a:r>
            <a:r>
              <a:rPr lang="en-GB" sz="2400" dirty="0"/>
              <a:t>part is shifted left (circular shift) one or two bits. </a:t>
            </a:r>
            <a:endParaRPr lang="en-GB" sz="2400" dirty="0" smtClean="0"/>
          </a:p>
          <a:p>
            <a:endParaRPr lang="en-GB" sz="2400" dirty="0"/>
          </a:p>
          <a:p>
            <a:r>
              <a:rPr lang="en-GB" sz="2400" dirty="0" smtClean="0"/>
              <a:t>In </a:t>
            </a:r>
            <a:r>
              <a:rPr lang="en-GB" sz="2400" dirty="0"/>
              <a:t>rounds 1, 2, 9, and 16, shifting is one bit; in the other rounds, it is two bits. </a:t>
            </a:r>
            <a:endParaRPr lang="en-GB" sz="2400" dirty="0" smtClean="0"/>
          </a:p>
          <a:p>
            <a:endParaRPr lang="en-GB" sz="2400" dirty="0"/>
          </a:p>
          <a:p>
            <a:r>
              <a:rPr lang="en-GB" sz="2400" dirty="0" smtClean="0"/>
              <a:t>The </a:t>
            </a:r>
            <a:r>
              <a:rPr lang="en-GB" sz="2400" dirty="0"/>
              <a:t>two parts are then combined to form a 56-bit part. Table 6.13 shows the number of shifts for each round. </a:t>
            </a:r>
          </a:p>
        </p:txBody>
      </p:sp>
      <p:pic>
        <p:nvPicPr>
          <p:cNvPr id="5" name="Picture 4"/>
          <p:cNvPicPr>
            <a:picLocks noChangeAspect="1"/>
          </p:cNvPicPr>
          <p:nvPr/>
        </p:nvPicPr>
        <p:blipFill>
          <a:blip r:embed="rId2"/>
          <a:stretch>
            <a:fillRect/>
          </a:stretch>
        </p:blipFill>
        <p:spPr>
          <a:xfrm>
            <a:off x="152400" y="4572000"/>
            <a:ext cx="8991600" cy="1076518"/>
          </a:xfrm>
          <a:prstGeom prst="rect">
            <a:avLst/>
          </a:prstGeom>
        </p:spPr>
      </p:pic>
      <p:sp>
        <p:nvSpPr>
          <p:cNvPr id="7" name="Rectangle 6"/>
          <p:cNvSpPr/>
          <p:nvPr/>
        </p:nvSpPr>
        <p:spPr>
          <a:xfrm>
            <a:off x="152400" y="4048318"/>
            <a:ext cx="2822439" cy="461665"/>
          </a:xfrm>
          <a:prstGeom prst="rect">
            <a:avLst/>
          </a:prstGeom>
        </p:spPr>
        <p:txBody>
          <a:bodyPr wrap="none">
            <a:spAutoFit/>
          </a:bodyPr>
          <a:lstStyle/>
          <a:p>
            <a:r>
              <a:rPr lang="en-US" sz="2400" b="1" dirty="0">
                <a:solidFill>
                  <a:srgbClr val="0070C0"/>
                </a:solidFill>
                <a:latin typeface="Times New Roman" pitchFamily="18" charset="0"/>
                <a:cs typeface="Times New Roman" pitchFamily="18" charset="0"/>
              </a:rPr>
              <a:t>Number of bits shift</a:t>
            </a:r>
          </a:p>
        </p:txBody>
      </p:sp>
    </p:spTree>
    <p:extLst>
      <p:ext uri="{BB962C8B-B14F-4D97-AF65-F5344CB8AC3E}">
        <p14:creationId xmlns:p14="http://schemas.microsoft.com/office/powerpoint/2010/main" val="30150462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152400"/>
            <a:ext cx="8991600" cy="6186309"/>
          </a:xfrm>
          <a:prstGeom prst="rect">
            <a:avLst/>
          </a:prstGeom>
        </p:spPr>
        <p:txBody>
          <a:bodyPr wrap="square">
            <a:spAutoFit/>
          </a:bodyPr>
          <a:lstStyle/>
          <a:p>
            <a:r>
              <a:rPr lang="en-GB" b="1" dirty="0">
                <a:solidFill>
                  <a:srgbClr val="C00000"/>
                </a:solidFill>
                <a:latin typeface="OpenSans"/>
              </a:rPr>
              <a:t>Now block </a:t>
            </a:r>
            <a:r>
              <a:rPr lang="en-GB" b="1" dirty="0" smtClean="0">
                <a:solidFill>
                  <a:srgbClr val="C00000"/>
                </a:solidFill>
                <a:latin typeface="OpenSans"/>
              </a:rPr>
              <a:t>ciphers </a:t>
            </a:r>
            <a:r>
              <a:rPr lang="en-GB" b="1" dirty="0">
                <a:solidFill>
                  <a:srgbClr val="C00000"/>
                </a:solidFill>
                <a:latin typeface="OpenSans"/>
              </a:rPr>
              <a:t>are typically built by iteration</a:t>
            </a:r>
            <a:r>
              <a:rPr lang="en-GB" dirty="0">
                <a:latin typeface="OpenSans"/>
              </a:rPr>
              <a:t>. </a:t>
            </a:r>
            <a:endParaRPr lang="en-GB" dirty="0" smtClean="0">
              <a:latin typeface="OpenSans"/>
            </a:endParaRPr>
          </a:p>
          <a:p>
            <a:endParaRPr lang="en-GB" dirty="0">
              <a:latin typeface="OpenSans"/>
            </a:endParaRPr>
          </a:p>
          <a:p>
            <a:r>
              <a:rPr lang="en-GB" dirty="0" smtClean="0">
                <a:latin typeface="OpenSans"/>
              </a:rPr>
              <a:t>They </a:t>
            </a:r>
            <a:r>
              <a:rPr lang="en-GB" dirty="0">
                <a:latin typeface="OpenSans"/>
              </a:rPr>
              <a:t>take in as input a key K, for example </a:t>
            </a:r>
            <a:r>
              <a:rPr lang="en-GB" dirty="0" smtClean="0">
                <a:latin typeface="OpenSans"/>
              </a:rPr>
              <a:t>in </a:t>
            </a:r>
            <a:r>
              <a:rPr lang="en-GB" dirty="0">
                <a:latin typeface="OpenSans"/>
              </a:rPr>
              <a:t>the case of AES the key could be 128 bits </a:t>
            </a:r>
            <a:r>
              <a:rPr lang="en-GB" dirty="0" smtClean="0">
                <a:latin typeface="OpenSans"/>
              </a:rPr>
              <a:t>long</a:t>
            </a:r>
          </a:p>
          <a:p>
            <a:endParaRPr lang="en-GB" dirty="0">
              <a:latin typeface="OpenSans"/>
            </a:endParaRPr>
          </a:p>
          <a:p>
            <a:r>
              <a:rPr lang="en-GB" dirty="0">
                <a:latin typeface="OpenSans"/>
              </a:rPr>
              <a:t>A</a:t>
            </a:r>
            <a:r>
              <a:rPr lang="en-GB" dirty="0" smtClean="0">
                <a:latin typeface="OpenSans"/>
              </a:rPr>
              <a:t>nd </a:t>
            </a:r>
            <a:r>
              <a:rPr lang="en-GB" dirty="0">
                <a:latin typeface="OpenSans"/>
              </a:rPr>
              <a:t>the first thing that </a:t>
            </a:r>
            <a:r>
              <a:rPr lang="en-GB" dirty="0" smtClean="0">
                <a:latin typeface="OpenSans"/>
              </a:rPr>
              <a:t>happens </a:t>
            </a:r>
            <a:r>
              <a:rPr lang="en-GB" dirty="0">
                <a:latin typeface="OpenSans"/>
              </a:rPr>
              <a:t>to the </a:t>
            </a:r>
            <a:r>
              <a:rPr lang="en-GB" dirty="0">
                <a:solidFill>
                  <a:srgbClr val="C00000"/>
                </a:solidFill>
                <a:latin typeface="OpenSans"/>
              </a:rPr>
              <a:t>key is that it gets </a:t>
            </a:r>
            <a:r>
              <a:rPr lang="en-GB" b="1" dirty="0">
                <a:solidFill>
                  <a:srgbClr val="C00000"/>
                </a:solidFill>
                <a:latin typeface="OpenSans"/>
              </a:rPr>
              <a:t>expanded</a:t>
            </a:r>
            <a:r>
              <a:rPr lang="en-GB" dirty="0">
                <a:solidFill>
                  <a:srgbClr val="C00000"/>
                </a:solidFill>
                <a:latin typeface="OpenSans"/>
              </a:rPr>
              <a:t> into a </a:t>
            </a:r>
            <a:r>
              <a:rPr lang="en-GB" b="1" dirty="0">
                <a:solidFill>
                  <a:srgbClr val="C00000"/>
                </a:solidFill>
                <a:latin typeface="OpenSans"/>
              </a:rPr>
              <a:t>sequence</a:t>
            </a:r>
            <a:r>
              <a:rPr lang="en-GB" dirty="0">
                <a:solidFill>
                  <a:srgbClr val="C00000"/>
                </a:solidFill>
                <a:latin typeface="OpenSans"/>
              </a:rPr>
              <a:t> of keys </a:t>
            </a:r>
            <a:r>
              <a:rPr lang="en-GB" b="1" u="sng" dirty="0">
                <a:solidFill>
                  <a:srgbClr val="C00000"/>
                </a:solidFill>
                <a:effectLst>
                  <a:outerShdw blurRad="38100" dist="38100" dir="2700000" algn="tl">
                    <a:srgbClr val="000000">
                      <a:alpha val="43137"/>
                    </a:srgbClr>
                  </a:outerShdw>
                </a:effectLst>
                <a:latin typeface="OpenSans"/>
              </a:rPr>
              <a:t>K1 to </a:t>
            </a:r>
            <a:r>
              <a:rPr lang="en-GB" b="1" u="sng" dirty="0" err="1">
                <a:solidFill>
                  <a:srgbClr val="C00000"/>
                </a:solidFill>
                <a:effectLst>
                  <a:outerShdw blurRad="38100" dist="38100" dir="2700000" algn="tl">
                    <a:srgbClr val="000000">
                      <a:alpha val="43137"/>
                    </a:srgbClr>
                  </a:outerShdw>
                </a:effectLst>
                <a:latin typeface="OpenSans"/>
              </a:rPr>
              <a:t>Kn</a:t>
            </a:r>
            <a:r>
              <a:rPr lang="en-GB" b="1" u="sng" dirty="0">
                <a:solidFill>
                  <a:srgbClr val="C00000"/>
                </a:solidFill>
                <a:effectLst>
                  <a:outerShdw blurRad="38100" dist="38100" dir="2700000" algn="tl">
                    <a:srgbClr val="000000">
                      <a:alpha val="43137"/>
                    </a:srgbClr>
                  </a:outerShdw>
                </a:effectLst>
                <a:latin typeface="OpenSans"/>
              </a:rPr>
              <a:t> called </a:t>
            </a:r>
            <a:r>
              <a:rPr lang="en-GB" b="1" u="sng" dirty="0" smtClean="0">
                <a:solidFill>
                  <a:srgbClr val="C00000"/>
                </a:solidFill>
                <a:effectLst>
                  <a:outerShdw blurRad="38100" dist="38100" dir="2700000" algn="tl">
                    <a:srgbClr val="000000">
                      <a:alpha val="43137"/>
                    </a:srgbClr>
                  </a:outerShdw>
                </a:effectLst>
                <a:latin typeface="OpenSans"/>
              </a:rPr>
              <a:t>round </a:t>
            </a:r>
            <a:r>
              <a:rPr lang="en-GB" b="1" u="sng" dirty="0">
                <a:solidFill>
                  <a:srgbClr val="C00000"/>
                </a:solidFill>
                <a:effectLst>
                  <a:outerShdw blurRad="38100" dist="38100" dir="2700000" algn="tl">
                    <a:srgbClr val="000000">
                      <a:alpha val="43137"/>
                    </a:srgbClr>
                  </a:outerShdw>
                </a:effectLst>
                <a:latin typeface="OpenSans"/>
              </a:rPr>
              <a:t>keys</a:t>
            </a:r>
            <a:r>
              <a:rPr lang="en-GB" dirty="0">
                <a:solidFill>
                  <a:srgbClr val="C00000"/>
                </a:solidFill>
                <a:latin typeface="OpenSans"/>
              </a:rPr>
              <a:t>. </a:t>
            </a:r>
            <a:endParaRPr lang="en-GB" dirty="0" smtClean="0">
              <a:solidFill>
                <a:srgbClr val="C00000"/>
              </a:solidFill>
              <a:latin typeface="OpenSans"/>
            </a:endParaRPr>
          </a:p>
          <a:p>
            <a:endParaRPr lang="en-GB" dirty="0">
              <a:latin typeface="OpenSans"/>
            </a:endParaRPr>
          </a:p>
          <a:p>
            <a:r>
              <a:rPr lang="en-GB" dirty="0" smtClean="0">
                <a:latin typeface="OpenSans"/>
              </a:rPr>
              <a:t>Now</a:t>
            </a:r>
            <a:r>
              <a:rPr lang="en-GB" dirty="0">
                <a:latin typeface="OpenSans"/>
              </a:rPr>
              <a:t>, the way the </a:t>
            </a:r>
            <a:r>
              <a:rPr lang="en-GB" b="1" dirty="0">
                <a:solidFill>
                  <a:srgbClr val="C00000"/>
                </a:solidFill>
                <a:latin typeface="OpenSans"/>
              </a:rPr>
              <a:t>cipher</a:t>
            </a:r>
            <a:r>
              <a:rPr lang="en-GB" dirty="0">
                <a:latin typeface="OpenSans"/>
              </a:rPr>
              <a:t> uses these </a:t>
            </a:r>
            <a:r>
              <a:rPr lang="en-GB" b="1" dirty="0">
                <a:solidFill>
                  <a:srgbClr val="C00000"/>
                </a:solidFill>
                <a:latin typeface="OpenSans"/>
              </a:rPr>
              <a:t>round keys </a:t>
            </a:r>
            <a:r>
              <a:rPr lang="en-GB" b="1" dirty="0" smtClean="0">
                <a:solidFill>
                  <a:srgbClr val="C00000"/>
                </a:solidFill>
                <a:latin typeface="OpenSans"/>
              </a:rPr>
              <a:t> </a:t>
            </a:r>
            <a:r>
              <a:rPr lang="en-GB" dirty="0">
                <a:latin typeface="OpenSans"/>
              </a:rPr>
              <a:t>by </a:t>
            </a:r>
            <a:r>
              <a:rPr lang="en-GB" dirty="0">
                <a:solidFill>
                  <a:srgbClr val="00B050"/>
                </a:solidFill>
                <a:effectLst>
                  <a:outerShdw blurRad="38100" dist="38100" dir="2700000" algn="tl">
                    <a:srgbClr val="000000">
                      <a:alpha val="43137"/>
                    </a:srgbClr>
                  </a:outerShdw>
                </a:effectLst>
                <a:latin typeface="OpenSans"/>
              </a:rPr>
              <a:t>iteratively </a:t>
            </a:r>
            <a:r>
              <a:rPr lang="en-GB" dirty="0" smtClean="0">
                <a:solidFill>
                  <a:srgbClr val="00B050"/>
                </a:solidFill>
                <a:effectLst>
                  <a:outerShdw blurRad="38100" dist="38100" dir="2700000" algn="tl">
                    <a:srgbClr val="000000">
                      <a:alpha val="43137"/>
                    </a:srgbClr>
                  </a:outerShdw>
                </a:effectLst>
                <a:latin typeface="OpenSans"/>
              </a:rPr>
              <a:t>encrypting </a:t>
            </a:r>
            <a:r>
              <a:rPr lang="en-GB" dirty="0">
                <a:solidFill>
                  <a:srgbClr val="00B050"/>
                </a:solidFill>
                <a:latin typeface="OpenSans"/>
              </a:rPr>
              <a:t>the </a:t>
            </a:r>
            <a:r>
              <a:rPr lang="en-GB" dirty="0" smtClean="0">
                <a:solidFill>
                  <a:srgbClr val="00B050"/>
                </a:solidFill>
                <a:latin typeface="OpenSans"/>
              </a:rPr>
              <a:t>message again </a:t>
            </a:r>
            <a:r>
              <a:rPr lang="en-GB" dirty="0">
                <a:solidFill>
                  <a:srgbClr val="00B050"/>
                </a:solidFill>
                <a:latin typeface="OpenSans"/>
              </a:rPr>
              <a:t>and again and again using what's called a </a:t>
            </a:r>
            <a:r>
              <a:rPr lang="en-GB" b="1" u="sng" dirty="0">
                <a:solidFill>
                  <a:srgbClr val="C00000"/>
                </a:solidFill>
                <a:effectLst>
                  <a:outerShdw blurRad="38100" dist="38100" dir="2700000" algn="tl">
                    <a:srgbClr val="000000">
                      <a:alpha val="43137"/>
                    </a:srgbClr>
                  </a:outerShdw>
                </a:effectLst>
                <a:latin typeface="OpenSans"/>
              </a:rPr>
              <a:t>round </a:t>
            </a:r>
            <a:r>
              <a:rPr lang="en-GB" b="1" u="sng" dirty="0" smtClean="0">
                <a:solidFill>
                  <a:srgbClr val="C00000"/>
                </a:solidFill>
                <a:effectLst>
                  <a:outerShdw blurRad="38100" dist="38100" dir="2700000" algn="tl">
                    <a:srgbClr val="000000">
                      <a:alpha val="43137"/>
                    </a:srgbClr>
                  </a:outerShdw>
                </a:effectLst>
                <a:latin typeface="OpenSans"/>
              </a:rPr>
              <a:t>function</a:t>
            </a:r>
            <a:r>
              <a:rPr lang="en-GB" b="1" dirty="0">
                <a:solidFill>
                  <a:srgbClr val="C00000"/>
                </a:solidFill>
                <a:effectLst>
                  <a:outerShdw blurRad="38100" dist="38100" dir="2700000" algn="tl">
                    <a:srgbClr val="000000">
                      <a:alpha val="43137"/>
                    </a:srgbClr>
                  </a:outerShdw>
                </a:effectLst>
                <a:latin typeface="OpenSans"/>
              </a:rPr>
              <a:t>. </a:t>
            </a:r>
            <a:endParaRPr lang="en-GB" b="1" dirty="0" smtClean="0">
              <a:solidFill>
                <a:srgbClr val="C00000"/>
              </a:solidFill>
              <a:effectLst>
                <a:outerShdw blurRad="38100" dist="38100" dir="2700000" algn="tl">
                  <a:srgbClr val="000000">
                    <a:alpha val="43137"/>
                  </a:srgbClr>
                </a:outerShdw>
              </a:effectLst>
              <a:latin typeface="OpenSans"/>
            </a:endParaRPr>
          </a:p>
          <a:p>
            <a:endParaRPr lang="en-GB" dirty="0">
              <a:latin typeface="OpenSans"/>
            </a:endParaRPr>
          </a:p>
          <a:p>
            <a:r>
              <a:rPr lang="en-GB" dirty="0" smtClean="0">
                <a:latin typeface="OpenSans"/>
              </a:rPr>
              <a:t>So </a:t>
            </a:r>
            <a:r>
              <a:rPr lang="en-GB" dirty="0">
                <a:latin typeface="OpenSans"/>
              </a:rPr>
              <a:t>here we have this function R that take two inputs. </a:t>
            </a:r>
            <a:endParaRPr lang="en-GB" dirty="0" smtClean="0">
              <a:latin typeface="OpenSans"/>
            </a:endParaRPr>
          </a:p>
          <a:p>
            <a:endParaRPr lang="en-GB" dirty="0">
              <a:latin typeface="OpenSans"/>
            </a:endParaRPr>
          </a:p>
          <a:p>
            <a:r>
              <a:rPr lang="en-GB" dirty="0" smtClean="0">
                <a:latin typeface="OpenSans"/>
              </a:rPr>
              <a:t>This </a:t>
            </a:r>
            <a:r>
              <a:rPr lang="en-GB" dirty="0">
                <a:solidFill>
                  <a:srgbClr val="00B050"/>
                </a:solidFill>
                <a:latin typeface="OpenSans"/>
              </a:rPr>
              <a:t>function R is </a:t>
            </a:r>
            <a:r>
              <a:rPr lang="en-GB" dirty="0" smtClean="0">
                <a:solidFill>
                  <a:srgbClr val="00B050"/>
                </a:solidFill>
                <a:latin typeface="OpenSans"/>
              </a:rPr>
              <a:t>will be </a:t>
            </a:r>
            <a:r>
              <a:rPr lang="en-GB" dirty="0">
                <a:solidFill>
                  <a:srgbClr val="00B050"/>
                </a:solidFill>
                <a:latin typeface="OpenSans"/>
              </a:rPr>
              <a:t>called a round function</a:t>
            </a:r>
            <a:r>
              <a:rPr lang="en-GB" dirty="0">
                <a:latin typeface="OpenSans"/>
              </a:rPr>
              <a:t>. </a:t>
            </a:r>
            <a:endParaRPr lang="en-GB" dirty="0" smtClean="0">
              <a:latin typeface="OpenSans"/>
            </a:endParaRPr>
          </a:p>
          <a:p>
            <a:endParaRPr lang="en-GB" dirty="0">
              <a:latin typeface="OpenSans"/>
            </a:endParaRPr>
          </a:p>
          <a:p>
            <a:r>
              <a:rPr lang="en-GB" dirty="0" smtClean="0">
                <a:latin typeface="OpenSans"/>
              </a:rPr>
              <a:t>It </a:t>
            </a:r>
            <a:r>
              <a:rPr lang="en-GB" dirty="0">
                <a:latin typeface="OpenSans"/>
              </a:rPr>
              <a:t>takes as </a:t>
            </a:r>
            <a:r>
              <a:rPr lang="en-GB" dirty="0">
                <a:solidFill>
                  <a:srgbClr val="00B050"/>
                </a:solidFill>
                <a:latin typeface="OpenSans"/>
              </a:rPr>
              <a:t>input</a:t>
            </a:r>
            <a:r>
              <a:rPr lang="en-GB" dirty="0">
                <a:latin typeface="OpenSans"/>
              </a:rPr>
              <a:t> the </a:t>
            </a:r>
            <a:r>
              <a:rPr lang="en-GB" dirty="0">
                <a:solidFill>
                  <a:srgbClr val="00B050"/>
                </a:solidFill>
                <a:latin typeface="OpenSans"/>
              </a:rPr>
              <a:t>round key</a:t>
            </a:r>
            <a:r>
              <a:rPr lang="en-GB" dirty="0">
                <a:latin typeface="OpenSans"/>
              </a:rPr>
              <a:t>, and it takes as </a:t>
            </a:r>
            <a:r>
              <a:rPr lang="en-GB" dirty="0" smtClean="0">
                <a:solidFill>
                  <a:srgbClr val="00B050"/>
                </a:solidFill>
                <a:latin typeface="OpenSans"/>
              </a:rPr>
              <a:t>input</a:t>
            </a:r>
            <a:r>
              <a:rPr lang="en-GB" dirty="0" smtClean="0">
                <a:latin typeface="OpenSans"/>
              </a:rPr>
              <a:t> </a:t>
            </a:r>
            <a:r>
              <a:rPr lang="en-GB" dirty="0">
                <a:latin typeface="OpenSans"/>
              </a:rPr>
              <a:t>the </a:t>
            </a:r>
            <a:r>
              <a:rPr lang="en-GB" b="1" dirty="0">
                <a:solidFill>
                  <a:srgbClr val="00B050"/>
                </a:solidFill>
                <a:latin typeface="OpenSans"/>
              </a:rPr>
              <a:t>current state </a:t>
            </a:r>
            <a:r>
              <a:rPr lang="en-GB" dirty="0">
                <a:latin typeface="OpenSans"/>
              </a:rPr>
              <a:t>of the </a:t>
            </a:r>
            <a:r>
              <a:rPr lang="en-GB" b="1" dirty="0">
                <a:solidFill>
                  <a:srgbClr val="00B050"/>
                </a:solidFill>
                <a:latin typeface="OpenSans"/>
              </a:rPr>
              <a:t>message</a:t>
            </a:r>
            <a:r>
              <a:rPr lang="en-GB" dirty="0">
                <a:latin typeface="OpenSans"/>
              </a:rPr>
              <a:t>. </a:t>
            </a:r>
            <a:endParaRPr lang="en-GB" dirty="0" smtClean="0">
              <a:latin typeface="OpenSans"/>
            </a:endParaRPr>
          </a:p>
          <a:p>
            <a:endParaRPr lang="en-GB" dirty="0">
              <a:latin typeface="OpenSans"/>
            </a:endParaRPr>
          </a:p>
          <a:p>
            <a:r>
              <a:rPr lang="en-GB" dirty="0" smtClean="0">
                <a:latin typeface="OpenSans"/>
              </a:rPr>
              <a:t>So </a:t>
            </a:r>
            <a:r>
              <a:rPr lang="en-GB" dirty="0">
                <a:latin typeface="OpenSans"/>
              </a:rPr>
              <a:t>here we have our input message. </a:t>
            </a:r>
            <a:r>
              <a:rPr lang="en-GB" dirty="0" smtClean="0">
                <a:latin typeface="OpenSans"/>
              </a:rPr>
              <a:t>for </a:t>
            </a:r>
            <a:r>
              <a:rPr lang="en-GB" dirty="0">
                <a:latin typeface="OpenSans"/>
              </a:rPr>
              <a:t>AES, the message would be 128 bits exactly, because each block in AES is </a:t>
            </a:r>
            <a:r>
              <a:rPr lang="en-GB" dirty="0" smtClean="0">
                <a:latin typeface="OpenSans"/>
              </a:rPr>
              <a:t>exactly </a:t>
            </a:r>
            <a:r>
              <a:rPr lang="en-GB" dirty="0">
                <a:latin typeface="OpenSans"/>
              </a:rPr>
              <a:t>128 bits. And then the first thing that happens is we apply the first round </a:t>
            </a:r>
            <a:r>
              <a:rPr lang="en-GB" dirty="0" smtClean="0">
                <a:latin typeface="OpenSans"/>
              </a:rPr>
              <a:t>function </a:t>
            </a:r>
            <a:r>
              <a:rPr lang="en-GB" dirty="0">
                <a:latin typeface="OpenSans"/>
              </a:rPr>
              <a:t>using the key K1 to the message. And we get some new message out, </a:t>
            </a:r>
            <a:r>
              <a:rPr lang="en-GB" dirty="0" smtClean="0">
                <a:latin typeface="OpenSans"/>
              </a:rPr>
              <a:t>as </a:t>
            </a:r>
            <a:r>
              <a:rPr lang="en-GB" dirty="0">
                <a:latin typeface="OpenSans"/>
              </a:rPr>
              <a:t>a result. Then we take this message m1, we apply the next round function to </a:t>
            </a:r>
            <a:r>
              <a:rPr lang="en-GB" dirty="0" smtClean="0">
                <a:latin typeface="OpenSans"/>
              </a:rPr>
              <a:t>it </a:t>
            </a:r>
            <a:r>
              <a:rPr lang="en-GB" dirty="0">
                <a:latin typeface="OpenSans"/>
              </a:rPr>
              <a:t>using a different key, using the key k2. </a:t>
            </a:r>
            <a:endParaRPr lang="en-GB" b="0" i="0" dirty="0">
              <a:effectLst/>
              <a:latin typeface="OpenSans"/>
            </a:endParaRPr>
          </a:p>
        </p:txBody>
      </p:sp>
    </p:spTree>
    <p:extLst>
      <p:ext uri="{BB962C8B-B14F-4D97-AF65-F5344CB8AC3E}">
        <p14:creationId xmlns:p14="http://schemas.microsoft.com/office/powerpoint/2010/main" val="64048470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pic>
        <p:nvPicPr>
          <p:cNvPr id="3" name="Picture 2"/>
          <p:cNvPicPr>
            <a:picLocks noChangeAspect="1"/>
          </p:cNvPicPr>
          <p:nvPr/>
        </p:nvPicPr>
        <p:blipFill>
          <a:blip r:embed="rId2"/>
          <a:stretch>
            <a:fillRect/>
          </a:stretch>
        </p:blipFill>
        <p:spPr>
          <a:xfrm>
            <a:off x="1019175" y="2190750"/>
            <a:ext cx="7105650" cy="2476500"/>
          </a:xfrm>
          <a:prstGeom prst="rect">
            <a:avLst/>
          </a:prstGeom>
        </p:spPr>
      </p:pic>
      <p:sp>
        <p:nvSpPr>
          <p:cNvPr id="4" name="Rectangle 3"/>
          <p:cNvSpPr/>
          <p:nvPr/>
        </p:nvSpPr>
        <p:spPr>
          <a:xfrm>
            <a:off x="152400" y="304800"/>
            <a:ext cx="8839200" cy="2123658"/>
          </a:xfrm>
          <a:prstGeom prst="rect">
            <a:avLst/>
          </a:prstGeom>
        </p:spPr>
        <p:txBody>
          <a:bodyPr wrap="square">
            <a:spAutoFit/>
          </a:bodyPr>
          <a:lstStyle/>
          <a:p>
            <a:r>
              <a:rPr lang="en-GB" sz="2400" b="1" dirty="0">
                <a:solidFill>
                  <a:srgbClr val="0070C0"/>
                </a:solidFill>
                <a:latin typeface="Trebuchet-BoldItalic"/>
              </a:rPr>
              <a:t>Compression D-box </a:t>
            </a:r>
            <a:r>
              <a:rPr lang="en-GB" sz="2400" dirty="0">
                <a:solidFill>
                  <a:srgbClr val="000000"/>
                </a:solidFill>
                <a:latin typeface="TimesNewRomanPSMT"/>
              </a:rPr>
              <a:t>The compression D-box changes the </a:t>
            </a:r>
            <a:r>
              <a:rPr lang="en-GB" sz="2400" dirty="0" smtClean="0">
                <a:solidFill>
                  <a:srgbClr val="000000"/>
                </a:solidFill>
                <a:latin typeface="TimesNewRomanPSMT"/>
              </a:rPr>
              <a:t>58 bits </a:t>
            </a:r>
            <a:r>
              <a:rPr lang="en-GB" sz="2400" dirty="0">
                <a:solidFill>
                  <a:srgbClr val="000000"/>
                </a:solidFill>
                <a:latin typeface="TimesNewRomanPSMT"/>
              </a:rPr>
              <a:t>to 48 bits, which are used as </a:t>
            </a:r>
            <a:r>
              <a:rPr lang="en-GB" sz="2400" dirty="0" smtClean="0">
                <a:solidFill>
                  <a:srgbClr val="000000"/>
                </a:solidFill>
                <a:latin typeface="TimesNewRomanPSMT"/>
              </a:rPr>
              <a:t>a key </a:t>
            </a:r>
            <a:r>
              <a:rPr lang="en-GB" sz="2400" dirty="0">
                <a:solidFill>
                  <a:srgbClr val="000000"/>
                </a:solidFill>
                <a:latin typeface="TimesNewRomanPSMT"/>
              </a:rPr>
              <a:t>for a round. </a:t>
            </a:r>
            <a:endParaRPr lang="en-GB" sz="2400" dirty="0" smtClean="0">
              <a:solidFill>
                <a:srgbClr val="000000"/>
              </a:solidFill>
              <a:latin typeface="TimesNewRomanPSMT"/>
            </a:endParaRPr>
          </a:p>
          <a:p>
            <a:endParaRPr lang="en-GB" sz="2400" dirty="0">
              <a:solidFill>
                <a:srgbClr val="000000"/>
              </a:solidFill>
              <a:latin typeface="TimesNewRomanPSMT"/>
            </a:endParaRPr>
          </a:p>
          <a:p>
            <a:r>
              <a:rPr lang="en-GB" sz="2400" dirty="0" smtClean="0">
                <a:solidFill>
                  <a:srgbClr val="000000"/>
                </a:solidFill>
                <a:latin typeface="TimesNewRomanPSMT"/>
              </a:rPr>
              <a:t>The </a:t>
            </a:r>
            <a:r>
              <a:rPr lang="en-GB" sz="2400" dirty="0">
                <a:solidFill>
                  <a:srgbClr val="000000"/>
                </a:solidFill>
                <a:latin typeface="TimesNewRomanPSMT"/>
              </a:rPr>
              <a:t>compression step is shown in Table </a:t>
            </a:r>
            <a:r>
              <a:rPr lang="en-GB" dirty="0">
                <a:solidFill>
                  <a:srgbClr val="000000"/>
                </a:solidFill>
                <a:latin typeface="TimesNewRomanPSMT"/>
              </a:rPr>
              <a:t/>
            </a:r>
            <a:br>
              <a:rPr lang="en-GB" dirty="0">
                <a:solidFill>
                  <a:srgbClr val="000000"/>
                </a:solidFill>
                <a:latin typeface="TimesNewRomanPSMT"/>
              </a:rPr>
            </a:br>
            <a:r>
              <a:rPr lang="en-GB" dirty="0">
                <a:solidFill>
                  <a:srgbClr val="000000"/>
                </a:solidFill>
                <a:latin typeface="TimesNewRomanPSMT"/>
              </a:rPr>
              <a:t/>
            </a:r>
            <a:br>
              <a:rPr lang="en-GB" dirty="0">
                <a:solidFill>
                  <a:srgbClr val="000000"/>
                </a:solidFill>
                <a:latin typeface="TimesNewRomanPSMT"/>
              </a:rPr>
            </a:br>
            <a:endParaRPr lang="en-GB" dirty="0"/>
          </a:p>
        </p:txBody>
      </p:sp>
    </p:spTree>
    <p:extLst>
      <p:ext uri="{BB962C8B-B14F-4D97-AF65-F5344CB8AC3E}">
        <p14:creationId xmlns:p14="http://schemas.microsoft.com/office/powerpoint/2010/main" val="145674699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200">
                <a:solidFill>
                  <a:schemeClr val="bg2"/>
                </a:solidFill>
              </a:rPr>
              <a:t>6.</a:t>
            </a:r>
            <a:fld id="{0ED7DE6D-74CC-4153-9E2A-131BA7BF8546}" type="slidenum">
              <a:rPr lang="en-US" altLang="en-US" sz="1200">
                <a:solidFill>
                  <a:schemeClr val="bg2"/>
                </a:solidFill>
              </a:rPr>
              <a:pPr/>
              <a:t>61</a:t>
            </a:fld>
            <a:endParaRPr lang="en-US" altLang="en-US" sz="1200">
              <a:solidFill>
                <a:schemeClr val="bg2"/>
              </a:solidFill>
            </a:endParaRPr>
          </a:p>
        </p:txBody>
      </p:sp>
      <p:sp>
        <p:nvSpPr>
          <p:cNvPr id="78850"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885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8852"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885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885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8855"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885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8857" name="Text Box 10"/>
          <p:cNvSpPr txBox="1">
            <a:spLocks noChangeArrowheads="1"/>
          </p:cNvSpPr>
          <p:nvPr/>
        </p:nvSpPr>
        <p:spPr bwMode="auto">
          <a:xfrm>
            <a:off x="1143000" y="0"/>
            <a:ext cx="29883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latin typeface="Times New Roman" panose="02020603050405020304" pitchFamily="18" charset="0"/>
              </a:rPr>
              <a:t>4.2.3</a:t>
            </a:r>
            <a:r>
              <a:rPr lang="en-US" altLang="en-US" i="1" dirty="0" smtClean="0">
                <a:solidFill>
                  <a:schemeClr val="hlink"/>
                </a:solidFill>
                <a:latin typeface="Times New Roman" panose="02020603050405020304" pitchFamily="18" charset="0"/>
              </a:rPr>
              <a:t>  </a:t>
            </a:r>
            <a:r>
              <a:rPr lang="en-US" altLang="en-US" i="1" dirty="0">
                <a:latin typeface="Times New Roman" panose="02020603050405020304" pitchFamily="18" charset="0"/>
              </a:rPr>
              <a:t>Continued</a:t>
            </a:r>
          </a:p>
        </p:txBody>
      </p:sp>
      <p:pic>
        <p:nvPicPr>
          <p:cNvPr id="78858"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88" y="1685925"/>
            <a:ext cx="7605712"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9" name="Text Box 12"/>
          <p:cNvSpPr txBox="1">
            <a:spLocks noChangeArrowheads="1"/>
          </p:cNvSpPr>
          <p:nvPr/>
        </p:nvSpPr>
        <p:spPr bwMode="auto">
          <a:xfrm>
            <a:off x="2457450" y="914400"/>
            <a:ext cx="3787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Table 6.12  </a:t>
            </a:r>
            <a:r>
              <a:rPr lang="en-US" altLang="en-US" sz="2000" i="1">
                <a:latin typeface="Times New Roman" panose="02020603050405020304" pitchFamily="18" charset="0"/>
              </a:rPr>
              <a:t>Parity-bit drop table</a:t>
            </a:r>
          </a:p>
        </p:txBody>
      </p:sp>
      <p:sp>
        <p:nvSpPr>
          <p:cNvPr id="78860" name="Text Box 13"/>
          <p:cNvSpPr txBox="1">
            <a:spLocks noChangeArrowheads="1"/>
          </p:cNvSpPr>
          <p:nvPr/>
        </p:nvSpPr>
        <p:spPr bwMode="auto">
          <a:xfrm>
            <a:off x="2457450" y="4811713"/>
            <a:ext cx="3879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Table 6.13  </a:t>
            </a:r>
            <a:r>
              <a:rPr lang="en-US" altLang="en-US" sz="2000" i="1">
                <a:latin typeface="Times New Roman" panose="02020603050405020304" pitchFamily="18" charset="0"/>
              </a:rPr>
              <a:t>Number of bits shifts</a:t>
            </a:r>
          </a:p>
        </p:txBody>
      </p:sp>
      <p:pic>
        <p:nvPicPr>
          <p:cNvPr id="78861"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225" y="5400675"/>
            <a:ext cx="716597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00287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7772400" cy="715962"/>
          </a:xfrm>
        </p:spPr>
        <p:txBody>
          <a:bodyPr>
            <a:normAutofit fontScale="90000"/>
          </a:bodyPr>
          <a:lstStyle/>
          <a:p>
            <a:r>
              <a:rPr lang="en-US" dirty="0" smtClean="0">
                <a:solidFill>
                  <a:schemeClr val="tx1"/>
                </a:solidFill>
                <a:latin typeface="Times New Roman" pitchFamily="18" charset="0"/>
                <a:cs typeface="Times New Roman" pitchFamily="18" charset="0"/>
              </a:rPr>
              <a:t>Generation of Round Keys</a:t>
            </a:r>
            <a:endParaRPr lang="en-US" dirty="0"/>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Content Placeholder 3"/>
          <p:cNvSpPr>
            <a:spLocks noGrp="1"/>
          </p:cNvSpPr>
          <p:nvPr>
            <p:ph sz="quarter" idx="1"/>
          </p:nvPr>
        </p:nvSpPr>
        <p:spPr/>
        <p:txBody>
          <a:bodyPr>
            <a:normAutofit fontScale="77500" lnSpcReduction="20000"/>
          </a:bodyPr>
          <a:lstStyle/>
          <a:p>
            <a:r>
              <a:rPr lang="en-US" dirty="0" smtClean="0">
                <a:latin typeface="Times New Roman" pitchFamily="18" charset="0"/>
                <a:cs typeface="Times New Roman" pitchFamily="18" charset="0"/>
              </a:rPr>
              <a:t>Characteristics of key generation</a:t>
            </a:r>
          </a:p>
          <a:p>
            <a:pPr lvl="1"/>
            <a:r>
              <a:rPr lang="en-US" dirty="0" smtClean="0">
                <a:latin typeface="Times New Roman" pitchFamily="18" charset="0"/>
                <a:cs typeface="Times New Roman" pitchFamily="18" charset="0"/>
              </a:rPr>
              <a:t>Left shift</a:t>
            </a:r>
          </a:p>
          <a:p>
            <a:pPr lvl="1"/>
            <a:r>
              <a:rPr lang="en-US" dirty="0" smtClean="0">
                <a:latin typeface="Times New Roman" pitchFamily="18" charset="0"/>
                <a:cs typeface="Times New Roman" pitchFamily="18" charset="0"/>
              </a:rPr>
              <a:t>round 1, 2, 9, and 16: left shift of 1 bit</a:t>
            </a:r>
          </a:p>
          <a:p>
            <a:pPr lvl="1"/>
            <a:r>
              <a:rPr lang="en-US" dirty="0" smtClean="0">
                <a:latin typeface="Times New Roman" pitchFamily="18" charset="0"/>
                <a:cs typeface="Times New Roman" pitchFamily="18" charset="0"/>
              </a:rPr>
              <a:t>other rounds: left shift of 2 bits</a:t>
            </a:r>
          </a:p>
          <a:p>
            <a:pPr lvl="1"/>
            <a:r>
              <a:rPr lang="en-US" dirty="0" smtClean="0">
                <a:latin typeface="Times New Roman" pitchFamily="18" charset="0"/>
                <a:cs typeface="Times New Roman" pitchFamily="18" charset="0"/>
              </a:rPr>
              <a:t>Notice: 10 years later it was found, that performing the left shift with varying step sizes makes the algorithm more secure</a:t>
            </a:r>
          </a:p>
          <a:p>
            <a:pPr lvl="1"/>
            <a:r>
              <a:rPr lang="en-US" dirty="0" smtClean="0">
                <a:latin typeface="Times New Roman" pitchFamily="18" charset="0"/>
                <a:cs typeface="Times New Roman" pitchFamily="18" charset="0"/>
              </a:rPr>
              <a:t>Left half of Ki is only determined by Ci, right side only by Di</a:t>
            </a:r>
          </a:p>
          <a:p>
            <a:r>
              <a:rPr lang="en-US" dirty="0" smtClean="0">
                <a:latin typeface="Times New Roman" pitchFamily="18" charset="0"/>
                <a:cs typeface="Times New Roman" pitchFamily="18" charset="0"/>
              </a:rPr>
              <a:t>Permutations (compression P-box):</a:t>
            </a:r>
          </a:p>
          <a:p>
            <a:pPr lvl="1"/>
            <a:r>
              <a:rPr lang="en-US" dirty="0" smtClean="0">
                <a:latin typeface="Times New Roman" pitchFamily="18" charset="0"/>
                <a:cs typeface="Times New Roman" pitchFamily="18" charset="0"/>
              </a:rPr>
              <a:t>perform permutations on remaining bits of </a:t>
            </a:r>
            <a:r>
              <a:rPr lang="en-US" dirty="0" err="1" smtClean="0">
                <a:latin typeface="Times New Roman" pitchFamily="18" charset="0"/>
                <a:cs typeface="Times New Roman" pitchFamily="18" charset="0"/>
              </a:rPr>
              <a:t>Ci</a:t>
            </a:r>
            <a:r>
              <a:rPr lang="en-US" dirty="0" smtClean="0">
                <a:latin typeface="Times New Roman" pitchFamily="18" charset="0"/>
                <a:cs typeface="Times New Roman" pitchFamily="18" charset="0"/>
              </a:rPr>
              <a:t> and Di to obtain </a:t>
            </a:r>
            <a:r>
              <a:rPr lang="en-US" dirty="0" err="1" smtClean="0">
                <a:latin typeface="Times New Roman" pitchFamily="18" charset="0"/>
                <a:cs typeface="Times New Roman" pitchFamily="18" charset="0"/>
              </a:rPr>
              <a:t>Ki</a:t>
            </a:r>
            <a:r>
              <a:rPr lang="en-US" dirty="0" smtClean="0">
                <a:latin typeface="Times New Roman" pitchFamily="18" charset="0"/>
                <a:cs typeface="Times New Roman" pitchFamily="18" charset="0"/>
              </a:rPr>
              <a:t> (48 bits)</a:t>
            </a:r>
          </a:p>
          <a:p>
            <a:pPr lvl="1"/>
            <a:r>
              <a:rPr lang="en-US" dirty="0" err="1" smtClean="0">
                <a:latin typeface="Times New Roman" pitchFamily="18" charset="0"/>
                <a:cs typeface="Times New Roman" pitchFamily="18" charset="0"/>
              </a:rPr>
              <a:t>Ci</a:t>
            </a:r>
            <a:r>
              <a:rPr lang="en-US" dirty="0" smtClean="0">
                <a:latin typeface="Times New Roman" pitchFamily="18" charset="0"/>
                <a:cs typeface="Times New Roman" pitchFamily="18" charset="0"/>
              </a:rPr>
              <a:t>: bits 9, 18, 22, and 25 are discarded (remaining: 24 bits)</a:t>
            </a:r>
          </a:p>
          <a:p>
            <a:pPr lvl="1"/>
            <a:r>
              <a:rPr lang="en-US" dirty="0" smtClean="0">
                <a:latin typeface="Times New Roman" pitchFamily="18" charset="0"/>
                <a:cs typeface="Times New Roman" pitchFamily="18" charset="0"/>
              </a:rPr>
              <a:t> Di: bits 35, 38, 43, and 54 are discarded (remaining: 24 bits)</a:t>
            </a:r>
          </a:p>
          <a:p>
            <a:pPr lvl="1"/>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Notice: the choice of the permutations on </a:t>
            </a:r>
            <a:r>
              <a:rPr lang="en-US" dirty="0" err="1" smtClean="0">
                <a:latin typeface="Times New Roman" pitchFamily="18" charset="0"/>
                <a:cs typeface="Times New Roman" pitchFamily="18" charset="0"/>
              </a:rPr>
              <a:t>Ci</a:t>
            </a:r>
            <a:r>
              <a:rPr lang="en-US" dirty="0" smtClean="0">
                <a:latin typeface="Times New Roman" pitchFamily="18" charset="0"/>
                <a:cs typeface="Times New Roman" pitchFamily="18" charset="0"/>
              </a:rPr>
              <a:t> and Di influence the security of DES, because they determine the quality of the round keys</a:t>
            </a:r>
          </a:p>
          <a:p>
            <a:endParaRPr lang="en-US" dirty="0">
              <a:latin typeface="Times New Roman" pitchFamily="18" charset="0"/>
              <a:cs typeface="Times New Roman" pitchFamily="18" charset="0"/>
            </a:endParaRPr>
          </a:p>
        </p:txBody>
      </p:sp>
      <p:pic>
        <p:nvPicPr>
          <p:cNvPr id="5" name="Picture 4"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200">
                <a:solidFill>
                  <a:schemeClr val="bg2"/>
                </a:solidFill>
              </a:rPr>
              <a:t>6.</a:t>
            </a:r>
            <a:fld id="{F5F980B4-1313-444E-ACEA-F36AE918A016}" type="slidenum">
              <a:rPr lang="en-US" altLang="en-US" sz="1200">
                <a:solidFill>
                  <a:schemeClr val="bg2"/>
                </a:solidFill>
              </a:rPr>
              <a:pPr/>
              <a:t>63</a:t>
            </a:fld>
            <a:endParaRPr lang="en-US" altLang="en-US" sz="1200">
              <a:solidFill>
                <a:schemeClr val="bg2"/>
              </a:solidFill>
            </a:endParaRPr>
          </a:p>
        </p:txBody>
      </p:sp>
      <p:sp>
        <p:nvSpPr>
          <p:cNvPr id="62466"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246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2468"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246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247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2471"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247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2473" name="Rectangle 9"/>
          <p:cNvSpPr>
            <a:spLocks noChangeArrowheads="1"/>
          </p:cNvSpPr>
          <p:nvPr/>
        </p:nvSpPr>
        <p:spPr bwMode="auto">
          <a:xfrm>
            <a:off x="228600" y="914400"/>
            <a:ext cx="8686800" cy="946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latin typeface="Times New Roman" panose="02020603050405020304" pitchFamily="18" charset="0"/>
              </a:rPr>
              <a:t>Using mixers and swappers, we can create the cipher and reverse cipher, each having 16 rounds. </a:t>
            </a:r>
          </a:p>
        </p:txBody>
      </p:sp>
      <p:sp>
        <p:nvSpPr>
          <p:cNvPr id="62474" name="Text Box 10"/>
          <p:cNvSpPr txBox="1">
            <a:spLocks noChangeArrowheads="1"/>
          </p:cNvSpPr>
          <p:nvPr/>
        </p:nvSpPr>
        <p:spPr bwMode="auto">
          <a:xfrm>
            <a:off x="1143000" y="0"/>
            <a:ext cx="57546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solidFill>
                  <a:schemeClr val="hlink"/>
                </a:solidFill>
                <a:latin typeface="Times New Roman" panose="02020603050405020304" pitchFamily="18" charset="0"/>
              </a:rPr>
              <a:t>4.2.3  </a:t>
            </a:r>
            <a:r>
              <a:rPr lang="en-US" altLang="en-US" i="1" dirty="0">
                <a:solidFill>
                  <a:schemeClr val="hlink"/>
                </a:solidFill>
                <a:latin typeface="Times New Roman" panose="02020603050405020304" pitchFamily="18" charset="0"/>
              </a:rPr>
              <a:t>Cipher and Reverse Cipher</a:t>
            </a:r>
          </a:p>
        </p:txBody>
      </p:sp>
      <p:sp>
        <p:nvSpPr>
          <p:cNvPr id="62475" name="Rectangle 13"/>
          <p:cNvSpPr>
            <a:spLocks noChangeArrowheads="1"/>
          </p:cNvSpPr>
          <p:nvPr/>
        </p:nvSpPr>
        <p:spPr bwMode="auto">
          <a:xfrm>
            <a:off x="228600" y="2314575"/>
            <a:ext cx="8686800" cy="1800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solidFill>
                  <a:schemeClr val="folHlink"/>
                </a:solidFill>
                <a:latin typeface="Times New Roman" panose="02020603050405020304" pitchFamily="18" charset="0"/>
              </a:rPr>
              <a:t>First Approach</a:t>
            </a:r>
          </a:p>
          <a:p>
            <a:pPr algn="just"/>
            <a:r>
              <a:rPr lang="en-US" altLang="en-US" sz="2800" i="1">
                <a:latin typeface="Times New Roman" panose="02020603050405020304" pitchFamily="18" charset="0"/>
              </a:rPr>
              <a:t>To achieve this goal, one approach is to make the last round (round 16) different from the others; it has only a mixer and no swapper. </a:t>
            </a:r>
          </a:p>
        </p:txBody>
      </p:sp>
      <p:sp>
        <p:nvSpPr>
          <p:cNvPr id="62476" name="Line 14"/>
          <p:cNvSpPr>
            <a:spLocks noChangeShapeType="1"/>
          </p:cNvSpPr>
          <p:nvPr/>
        </p:nvSpPr>
        <p:spPr bwMode="auto">
          <a:xfrm>
            <a:off x="457200" y="64770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2477" name="Line 15"/>
          <p:cNvSpPr>
            <a:spLocks noChangeShapeType="1"/>
          </p:cNvSpPr>
          <p:nvPr/>
        </p:nvSpPr>
        <p:spPr bwMode="auto">
          <a:xfrm>
            <a:off x="458788" y="51816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2478" name="Rectangle 16"/>
          <p:cNvSpPr>
            <a:spLocks noChangeArrowheads="1"/>
          </p:cNvSpPr>
          <p:nvPr/>
        </p:nvSpPr>
        <p:spPr bwMode="auto">
          <a:xfrm>
            <a:off x="495300" y="5334000"/>
            <a:ext cx="8077200" cy="1066800"/>
          </a:xfrm>
          <a:prstGeom prst="rect">
            <a:avLst/>
          </a:prstGeom>
          <a:solidFill>
            <a:srgbClr val="99FF33"/>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a:latin typeface="Times New Roman" panose="02020603050405020304" pitchFamily="18" charset="0"/>
              </a:rPr>
              <a:t>In the first approach, there is no swapper in the last round.</a:t>
            </a:r>
          </a:p>
        </p:txBody>
      </p:sp>
      <p:grpSp>
        <p:nvGrpSpPr>
          <p:cNvPr id="62479" name="Group 17"/>
          <p:cNvGrpSpPr>
            <a:grpSpLocks/>
          </p:cNvGrpSpPr>
          <p:nvPr/>
        </p:nvGrpSpPr>
        <p:grpSpPr bwMode="auto">
          <a:xfrm>
            <a:off x="457200" y="4538663"/>
            <a:ext cx="1143000" cy="566737"/>
            <a:chOff x="1200" y="1248"/>
            <a:chExt cx="720" cy="357"/>
          </a:xfrm>
        </p:grpSpPr>
        <p:pic>
          <p:nvPicPr>
            <p:cNvPr id="62480"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81" name="Text Box 19"/>
            <p:cNvSpPr txBox="1">
              <a:spLocks noChangeArrowheads="1"/>
            </p:cNvSpPr>
            <p:nvPr/>
          </p:nvSpPr>
          <p:spPr bwMode="auto">
            <a:xfrm>
              <a:off x="1284" y="1248"/>
              <a:ext cx="5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7407198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200">
                <a:solidFill>
                  <a:schemeClr val="bg2"/>
                </a:solidFill>
              </a:rPr>
              <a:t>6.</a:t>
            </a:r>
            <a:fld id="{80033F51-A76B-4168-8173-715A1912C2B7}" type="slidenum">
              <a:rPr lang="en-US" altLang="en-US" sz="1200">
                <a:solidFill>
                  <a:schemeClr val="bg2"/>
                </a:solidFill>
              </a:rPr>
              <a:pPr/>
              <a:t>64</a:t>
            </a:fld>
            <a:endParaRPr lang="en-US" altLang="en-US" sz="1200">
              <a:solidFill>
                <a:schemeClr val="bg2"/>
              </a:solidFill>
            </a:endParaRPr>
          </a:p>
        </p:txBody>
      </p:sp>
      <p:sp>
        <p:nvSpPr>
          <p:cNvPr id="64514"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451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4516"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451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451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4519"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452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64521" name="Text Box 10"/>
          <p:cNvSpPr txBox="1">
            <a:spLocks noChangeArrowheads="1"/>
          </p:cNvSpPr>
          <p:nvPr/>
        </p:nvSpPr>
        <p:spPr bwMode="auto">
          <a:xfrm>
            <a:off x="1143000" y="0"/>
            <a:ext cx="29883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latin typeface="Times New Roman" panose="02020603050405020304" pitchFamily="18" charset="0"/>
              </a:rPr>
              <a:t>4.2.3</a:t>
            </a:r>
            <a:r>
              <a:rPr lang="en-US" altLang="en-US" i="1" dirty="0" smtClean="0">
                <a:solidFill>
                  <a:schemeClr val="hlink"/>
                </a:solidFill>
                <a:latin typeface="Times New Roman" panose="02020603050405020304" pitchFamily="18" charset="0"/>
              </a:rPr>
              <a:t>  </a:t>
            </a:r>
            <a:r>
              <a:rPr lang="en-US" altLang="en-US" i="1" dirty="0">
                <a:latin typeface="Times New Roman" panose="02020603050405020304" pitchFamily="18" charset="0"/>
              </a:rPr>
              <a:t>Continued</a:t>
            </a:r>
          </a:p>
        </p:txBody>
      </p:sp>
      <p:pic>
        <p:nvPicPr>
          <p:cNvPr id="64522" name="Picture 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0775" y="1143000"/>
            <a:ext cx="3857625" cy="544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3" name="Text Box 18"/>
          <p:cNvSpPr txBox="1">
            <a:spLocks noChangeArrowheads="1"/>
          </p:cNvSpPr>
          <p:nvPr/>
        </p:nvSpPr>
        <p:spPr bwMode="auto">
          <a:xfrm>
            <a:off x="1063625" y="609600"/>
            <a:ext cx="7165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Figure 6.9  </a:t>
            </a:r>
            <a:r>
              <a:rPr lang="en-US" altLang="en-US" sz="2000" i="1">
                <a:latin typeface="Times New Roman" panose="02020603050405020304" pitchFamily="18" charset="0"/>
              </a:rPr>
              <a:t>DES cipher and reverse cipher for the first approach</a:t>
            </a:r>
          </a:p>
        </p:txBody>
      </p:sp>
    </p:spTree>
    <p:extLst>
      <p:ext uri="{BB962C8B-B14F-4D97-AF65-F5344CB8AC3E}">
        <p14:creationId xmlns:p14="http://schemas.microsoft.com/office/powerpoint/2010/main" val="7272907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200">
                <a:solidFill>
                  <a:schemeClr val="bg2"/>
                </a:solidFill>
              </a:rPr>
              <a:t>6.</a:t>
            </a:r>
            <a:fld id="{29D223B4-3258-4F53-B39C-BB97EC4B36D3}" type="slidenum">
              <a:rPr lang="en-US" altLang="en-US" sz="1200">
                <a:solidFill>
                  <a:schemeClr val="bg2"/>
                </a:solidFill>
              </a:rPr>
              <a:pPr/>
              <a:t>65</a:t>
            </a:fld>
            <a:endParaRPr lang="en-US" altLang="en-US" sz="1200">
              <a:solidFill>
                <a:schemeClr val="bg2"/>
              </a:solidFill>
            </a:endParaRPr>
          </a:p>
        </p:txBody>
      </p:sp>
      <p:sp>
        <p:nvSpPr>
          <p:cNvPr id="74754"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475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4756"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475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475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4759"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476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74761" name="Rectangle 9"/>
          <p:cNvSpPr>
            <a:spLocks noChangeArrowheads="1"/>
          </p:cNvSpPr>
          <p:nvPr/>
        </p:nvSpPr>
        <p:spPr bwMode="auto">
          <a:xfrm>
            <a:off x="228600" y="1143000"/>
            <a:ext cx="8686800"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a:solidFill>
                  <a:schemeClr val="folHlink"/>
                </a:solidFill>
                <a:latin typeface="Times New Roman" panose="02020603050405020304" pitchFamily="18" charset="0"/>
              </a:rPr>
              <a:t>Alternative Approach</a:t>
            </a:r>
          </a:p>
        </p:txBody>
      </p:sp>
      <p:sp>
        <p:nvSpPr>
          <p:cNvPr id="74762" name="Text Box 10"/>
          <p:cNvSpPr txBox="1">
            <a:spLocks noChangeArrowheads="1"/>
          </p:cNvSpPr>
          <p:nvPr/>
        </p:nvSpPr>
        <p:spPr bwMode="auto">
          <a:xfrm>
            <a:off x="1143000" y="0"/>
            <a:ext cx="29883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latin typeface="Times New Roman" panose="02020603050405020304" pitchFamily="18" charset="0"/>
              </a:rPr>
              <a:t>4.2.3</a:t>
            </a:r>
            <a:r>
              <a:rPr lang="en-US" altLang="en-US" i="1" dirty="0" smtClean="0">
                <a:solidFill>
                  <a:schemeClr val="hlink"/>
                </a:solidFill>
                <a:latin typeface="Times New Roman" panose="02020603050405020304" pitchFamily="18" charset="0"/>
              </a:rPr>
              <a:t>  </a:t>
            </a:r>
            <a:r>
              <a:rPr lang="en-US" altLang="en-US" i="1" dirty="0">
                <a:latin typeface="Times New Roman" panose="02020603050405020304" pitchFamily="18" charset="0"/>
              </a:rPr>
              <a:t>Continued</a:t>
            </a:r>
          </a:p>
        </p:txBody>
      </p:sp>
      <p:sp>
        <p:nvSpPr>
          <p:cNvPr id="74763" name="Rectangle 17"/>
          <p:cNvSpPr>
            <a:spLocks noChangeArrowheads="1"/>
          </p:cNvSpPr>
          <p:nvPr/>
        </p:nvSpPr>
        <p:spPr bwMode="auto">
          <a:xfrm>
            <a:off x="228600" y="1674813"/>
            <a:ext cx="8686800" cy="13731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altLang="en-US" sz="2800" i="1" dirty="0">
                <a:latin typeface="Times New Roman" panose="02020603050405020304" pitchFamily="18" charset="0"/>
              </a:rPr>
              <a:t>We can make all 16 rounds the same by including one swapper to the 16th round and add an extra swapper after that (two swappers cancel the effect of each other). </a:t>
            </a:r>
          </a:p>
        </p:txBody>
      </p:sp>
      <p:sp>
        <p:nvSpPr>
          <p:cNvPr id="74764" name="Rectangle 18"/>
          <p:cNvSpPr>
            <a:spLocks noChangeArrowheads="1"/>
          </p:cNvSpPr>
          <p:nvPr/>
        </p:nvSpPr>
        <p:spPr bwMode="auto">
          <a:xfrm>
            <a:off x="253652" y="3693373"/>
            <a:ext cx="8686800"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endParaRPr lang="en-US" altLang="en-US" sz="2800" i="1" dirty="0">
              <a:solidFill>
                <a:schemeClr val="folHlink"/>
              </a:solidFill>
              <a:latin typeface="Times New Roman" panose="02020603050405020304" pitchFamily="18" charset="0"/>
            </a:endParaRPr>
          </a:p>
        </p:txBody>
      </p:sp>
    </p:spTree>
    <p:extLst>
      <p:ext uri="{BB962C8B-B14F-4D97-AF65-F5344CB8AC3E}">
        <p14:creationId xmlns:p14="http://schemas.microsoft.com/office/powerpoint/2010/main" val="15270810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200">
                <a:solidFill>
                  <a:schemeClr val="bg2"/>
                </a:solidFill>
              </a:rPr>
              <a:t>6.</a:t>
            </a:r>
            <a:fld id="{3BA4831D-59B7-4C98-B637-6D7D9C0A82B7}" type="slidenum">
              <a:rPr lang="en-US" altLang="en-US" sz="1200">
                <a:solidFill>
                  <a:schemeClr val="bg2"/>
                </a:solidFill>
              </a:rPr>
              <a:pPr/>
              <a:t>66</a:t>
            </a:fld>
            <a:endParaRPr lang="en-US" altLang="en-US" sz="1200">
              <a:solidFill>
                <a:schemeClr val="bg2"/>
              </a:solidFill>
            </a:endParaRPr>
          </a:p>
        </p:txBody>
      </p:sp>
      <p:sp>
        <p:nvSpPr>
          <p:cNvPr id="87042" name="Text Box 2"/>
          <p:cNvSpPr txBox="1">
            <a:spLocks noChangeArrowheads="1"/>
          </p:cNvSpPr>
          <p:nvPr/>
        </p:nvSpPr>
        <p:spPr bwMode="auto">
          <a:xfrm>
            <a:off x="1219200" y="533400"/>
            <a:ext cx="1792288" cy="4572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bg1"/>
                </a:solidFill>
                <a:latin typeface="Times New Roman" panose="02020603050405020304" pitchFamily="18" charset="0"/>
              </a:rPr>
              <a:t>Example 6.5</a:t>
            </a:r>
            <a:endParaRPr lang="en-US" altLang="en-US" sz="2000" i="1">
              <a:solidFill>
                <a:schemeClr val="bg1"/>
              </a:solidFill>
              <a:latin typeface="Times New Roman" panose="02020603050405020304" pitchFamily="18" charset="0"/>
            </a:endParaRPr>
          </a:p>
        </p:txBody>
      </p:sp>
      <p:sp>
        <p:nvSpPr>
          <p:cNvPr id="87043" name="Rectangle 3"/>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7044"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7045" name="Rectangle 5"/>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7046"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7047"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7048" name="Rectangle 8"/>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7049"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7050" name="Text Box 10"/>
          <p:cNvSpPr txBox="1">
            <a:spLocks noChangeArrowheads="1"/>
          </p:cNvSpPr>
          <p:nvPr/>
        </p:nvSpPr>
        <p:spPr bwMode="auto">
          <a:xfrm>
            <a:off x="1143000" y="0"/>
            <a:ext cx="297870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solidFill>
                  <a:schemeClr val="hlink"/>
                </a:solidFill>
                <a:latin typeface="Times New Roman" panose="02020603050405020304" pitchFamily="18" charset="0"/>
              </a:rPr>
              <a:t>4.2.4   </a:t>
            </a:r>
            <a:r>
              <a:rPr lang="en-US" altLang="en-US" i="1" dirty="0">
                <a:solidFill>
                  <a:schemeClr val="hlink"/>
                </a:solidFill>
                <a:latin typeface="Times New Roman" panose="02020603050405020304" pitchFamily="18" charset="0"/>
              </a:rPr>
              <a:t>Examples</a:t>
            </a:r>
          </a:p>
        </p:txBody>
      </p:sp>
      <p:sp>
        <p:nvSpPr>
          <p:cNvPr id="1013771" name="Rectangle 11"/>
          <p:cNvSpPr>
            <a:spLocks noChangeArrowheads="1"/>
          </p:cNvSpPr>
          <p:nvPr/>
        </p:nvSpPr>
        <p:spPr bwMode="auto">
          <a:xfrm>
            <a:off x="228600" y="1098550"/>
            <a:ext cx="8229600" cy="1187450"/>
          </a:xfrm>
          <a:prstGeom prst="rect">
            <a:avLst/>
          </a:prstGeom>
          <a:noFill/>
          <a:ln w="9525">
            <a:noFill/>
            <a:miter lim="800000"/>
            <a:headEnd/>
            <a:tailEnd/>
          </a:ln>
          <a:effectLst/>
        </p:spPr>
        <p:txBody>
          <a:bodyPr anchor="ctr">
            <a:spAutoFit/>
          </a:bodyPr>
          <a:lstStyle/>
          <a:p>
            <a:pPr algn="just" eaLnBrk="1" hangingPunct="1">
              <a:defRPr/>
            </a:pPr>
            <a:r>
              <a:rPr lang="en-US" sz="2400">
                <a:effectLst>
                  <a:outerShdw blurRad="38100" dist="38100" dir="2700000" algn="tl">
                    <a:srgbClr val="C0C0C0"/>
                  </a:outerShdw>
                </a:effectLst>
                <a:latin typeface="Times New Roman" pitchFamily="18" charset="0"/>
              </a:rPr>
              <a:t>We choose a random plaintext block and a random key, and determine what the ciphertext block would be (all in hexadecimal):</a:t>
            </a:r>
          </a:p>
        </p:txBody>
      </p:sp>
      <p:pic>
        <p:nvPicPr>
          <p:cNvPr id="87052"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663" y="2590800"/>
            <a:ext cx="7678737"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53"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873500"/>
            <a:ext cx="7788275"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4" name="Text Box 16"/>
          <p:cNvSpPr txBox="1">
            <a:spLocks noChangeArrowheads="1"/>
          </p:cNvSpPr>
          <p:nvPr/>
        </p:nvSpPr>
        <p:spPr bwMode="auto">
          <a:xfrm>
            <a:off x="685800" y="3429000"/>
            <a:ext cx="4973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Table  6.15  </a:t>
            </a:r>
            <a:r>
              <a:rPr lang="en-US" altLang="en-US" sz="2000" i="1">
                <a:latin typeface="Times New Roman" panose="02020603050405020304" pitchFamily="18" charset="0"/>
              </a:rPr>
              <a:t>Trace of data for Example 6.5 </a:t>
            </a:r>
          </a:p>
        </p:txBody>
      </p:sp>
    </p:spTree>
    <p:extLst>
      <p:ext uri="{BB962C8B-B14F-4D97-AF65-F5344CB8AC3E}">
        <p14:creationId xmlns:p14="http://schemas.microsoft.com/office/powerpoint/2010/main" val="91024781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200">
                <a:solidFill>
                  <a:schemeClr val="bg2"/>
                </a:solidFill>
              </a:rPr>
              <a:t>6.</a:t>
            </a:r>
            <a:fld id="{9124E643-FFA4-4039-A7BE-CB1FAB3C6A3E}" type="slidenum">
              <a:rPr lang="en-US" altLang="en-US" sz="1200">
                <a:solidFill>
                  <a:schemeClr val="bg2"/>
                </a:solidFill>
              </a:rPr>
              <a:pPr/>
              <a:t>67</a:t>
            </a:fld>
            <a:endParaRPr lang="en-US" altLang="en-US" sz="1200">
              <a:solidFill>
                <a:schemeClr val="bg2"/>
              </a:solidFill>
            </a:endParaRPr>
          </a:p>
        </p:txBody>
      </p:sp>
      <p:sp>
        <p:nvSpPr>
          <p:cNvPr id="89090" name="Text Box 2"/>
          <p:cNvSpPr txBox="1">
            <a:spLocks noChangeArrowheads="1"/>
          </p:cNvSpPr>
          <p:nvPr/>
        </p:nvSpPr>
        <p:spPr bwMode="auto">
          <a:xfrm>
            <a:off x="1219200" y="533400"/>
            <a:ext cx="1792288" cy="4572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bg1"/>
                </a:solidFill>
                <a:latin typeface="Times New Roman" panose="02020603050405020304" pitchFamily="18" charset="0"/>
              </a:rPr>
              <a:t>Example 6.5</a:t>
            </a:r>
            <a:endParaRPr lang="en-US" altLang="en-US" sz="2000" i="1">
              <a:solidFill>
                <a:schemeClr val="bg1"/>
              </a:solidFill>
              <a:latin typeface="Times New Roman" panose="02020603050405020304" pitchFamily="18" charset="0"/>
            </a:endParaRPr>
          </a:p>
        </p:txBody>
      </p:sp>
      <p:sp>
        <p:nvSpPr>
          <p:cNvPr id="89091" name="Rectangle 3"/>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9092"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9093" name="Rectangle 5"/>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9094"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9095"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9096" name="Rectangle 8"/>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sp>
        <p:nvSpPr>
          <p:cNvPr id="89097"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endParaRPr kumimoji="1" lang="en-US" altLang="en-US" sz="2400" b="0">
              <a:latin typeface="Tahoma" panose="020B0604030504040204" pitchFamily="34" charset="0"/>
            </a:endParaRPr>
          </a:p>
        </p:txBody>
      </p:sp>
      <p:pic>
        <p:nvPicPr>
          <p:cNvPr id="89098"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8" y="1895475"/>
            <a:ext cx="7815262"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9" name="Text Box 15"/>
          <p:cNvSpPr txBox="1">
            <a:spLocks noChangeArrowheads="1"/>
          </p:cNvSpPr>
          <p:nvPr/>
        </p:nvSpPr>
        <p:spPr bwMode="auto">
          <a:xfrm>
            <a:off x="1884363" y="1371600"/>
            <a:ext cx="6221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a:solidFill>
                  <a:schemeClr val="folHlink"/>
                </a:solidFill>
                <a:latin typeface="Times New Roman" panose="02020603050405020304" pitchFamily="18" charset="0"/>
              </a:rPr>
              <a:t>Table  6.15  </a:t>
            </a:r>
            <a:r>
              <a:rPr lang="en-US" altLang="en-US" sz="2000" i="1">
                <a:latin typeface="Times New Roman" panose="02020603050405020304" pitchFamily="18" charset="0"/>
              </a:rPr>
              <a:t>Trace of data for Example 6.5 (Conintued </a:t>
            </a:r>
          </a:p>
        </p:txBody>
      </p:sp>
      <p:sp>
        <p:nvSpPr>
          <p:cNvPr id="89100" name="Text Box 16"/>
          <p:cNvSpPr txBox="1">
            <a:spLocks noChangeArrowheads="1"/>
          </p:cNvSpPr>
          <p:nvPr/>
        </p:nvSpPr>
        <p:spPr bwMode="auto">
          <a:xfrm>
            <a:off x="1143000" y="0"/>
            <a:ext cx="309091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smtClean="0">
                <a:latin typeface="Times New Roman" panose="02020603050405020304" pitchFamily="18" charset="0"/>
              </a:rPr>
              <a:t>4.2.4</a:t>
            </a:r>
            <a:r>
              <a:rPr lang="en-US" altLang="en-US" i="1" dirty="0" smtClean="0">
                <a:solidFill>
                  <a:schemeClr val="hlink"/>
                </a:solidFill>
                <a:latin typeface="Times New Roman" panose="02020603050405020304" pitchFamily="18" charset="0"/>
              </a:rPr>
              <a:t>   </a:t>
            </a:r>
            <a:r>
              <a:rPr lang="en-US" altLang="en-US" i="1" dirty="0">
                <a:latin typeface="Times New Roman" panose="02020603050405020304" pitchFamily="18" charset="0"/>
              </a:rPr>
              <a:t>Continued</a:t>
            </a:r>
          </a:p>
        </p:txBody>
      </p:sp>
      <p:sp>
        <p:nvSpPr>
          <p:cNvPr id="89101" name="Text Box 17"/>
          <p:cNvSpPr txBox="1">
            <a:spLocks noChangeArrowheads="1"/>
          </p:cNvSpPr>
          <p:nvPr/>
        </p:nvSpPr>
        <p:spPr bwMode="auto">
          <a:xfrm>
            <a:off x="3124200" y="504825"/>
            <a:ext cx="17256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800" i="1">
                <a:latin typeface="Times New Roman" panose="02020603050405020304" pitchFamily="18" charset="0"/>
              </a:rPr>
              <a:t>Continued</a:t>
            </a:r>
          </a:p>
        </p:txBody>
      </p:sp>
    </p:spTree>
    <p:extLst>
      <p:ext uri="{BB962C8B-B14F-4D97-AF65-F5344CB8AC3E}">
        <p14:creationId xmlns:p14="http://schemas.microsoft.com/office/powerpoint/2010/main" val="165307938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228600"/>
            <a:ext cx="8839200" cy="4154984"/>
          </a:xfrm>
          <a:prstGeom prst="rect">
            <a:avLst/>
          </a:prstGeom>
        </p:spPr>
        <p:txBody>
          <a:bodyPr wrap="square">
            <a:spAutoFit/>
          </a:bodyPr>
          <a:lstStyle/>
          <a:p>
            <a:r>
              <a:rPr lang="en-GB" sz="2400" b="1" dirty="0"/>
              <a:t>The plaintext goes through the initial permutation to create completely different 64 bits (16 hexadecimal digit). </a:t>
            </a:r>
            <a:endParaRPr lang="en-GB" sz="2400" b="1" dirty="0" smtClean="0"/>
          </a:p>
          <a:p>
            <a:endParaRPr lang="en-GB" sz="2400" b="1" dirty="0"/>
          </a:p>
          <a:p>
            <a:r>
              <a:rPr lang="en-GB" sz="2400" b="1" dirty="0" smtClean="0"/>
              <a:t>After </a:t>
            </a:r>
            <a:r>
              <a:rPr lang="en-GB" sz="2400" b="1" dirty="0"/>
              <a:t>this step, the text is split into two halves, which we call L0 and R0. </a:t>
            </a:r>
            <a:endParaRPr lang="en-GB" sz="2400" b="1" dirty="0" smtClean="0"/>
          </a:p>
          <a:p>
            <a:endParaRPr lang="en-GB" sz="2400" b="1" dirty="0"/>
          </a:p>
          <a:p>
            <a:r>
              <a:rPr lang="en-GB" sz="2400" b="1" dirty="0" smtClean="0"/>
              <a:t>The </a:t>
            </a:r>
            <a:r>
              <a:rPr lang="en-GB" sz="2400" b="1" dirty="0"/>
              <a:t>table shows the result of 16 rounds that involve mixing and swapping (except for the last round). </a:t>
            </a:r>
            <a:endParaRPr lang="en-GB" sz="2400" b="1" dirty="0" smtClean="0"/>
          </a:p>
          <a:p>
            <a:endParaRPr lang="en-GB" sz="2400" b="1" dirty="0"/>
          </a:p>
          <a:p>
            <a:r>
              <a:rPr lang="en-GB" sz="2400" b="1" dirty="0" smtClean="0"/>
              <a:t>The </a:t>
            </a:r>
            <a:r>
              <a:rPr lang="en-GB" sz="2400" b="1" dirty="0"/>
              <a:t>results of the last rounds (L16 and R16) are combined. Finally the text goes through </a:t>
            </a:r>
            <a:r>
              <a:rPr lang="en-GB" sz="2400" b="1" dirty="0" smtClean="0"/>
              <a:t>final </a:t>
            </a:r>
            <a:r>
              <a:rPr lang="en-GB" sz="2400" b="1" dirty="0"/>
              <a:t>permutation to create the </a:t>
            </a:r>
            <a:r>
              <a:rPr lang="en-GB" sz="2400" b="1" dirty="0" err="1"/>
              <a:t>ciphertext</a:t>
            </a:r>
            <a:endParaRPr lang="en-GB" sz="2400" b="1" dirty="0"/>
          </a:p>
        </p:txBody>
      </p:sp>
    </p:spTree>
    <p:extLst>
      <p:ext uri="{BB962C8B-B14F-4D97-AF65-F5344CB8AC3E}">
        <p14:creationId xmlns:p14="http://schemas.microsoft.com/office/powerpoint/2010/main" val="228415436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76200" y="609600"/>
            <a:ext cx="8839200" cy="4893647"/>
          </a:xfrm>
          <a:prstGeom prst="rect">
            <a:avLst/>
          </a:prstGeom>
        </p:spPr>
        <p:txBody>
          <a:bodyPr wrap="square">
            <a:spAutoFit/>
          </a:bodyPr>
          <a:lstStyle/>
          <a:p>
            <a:r>
              <a:rPr lang="en-GB" sz="2400" b="1" dirty="0">
                <a:solidFill>
                  <a:srgbClr val="0070C0"/>
                </a:solidFill>
              </a:rPr>
              <a:t>Some points are worth mentioning here. </a:t>
            </a:r>
            <a:endParaRPr lang="en-GB" sz="2400" b="1" dirty="0" smtClean="0">
              <a:solidFill>
                <a:srgbClr val="0070C0"/>
              </a:solidFill>
            </a:endParaRPr>
          </a:p>
          <a:p>
            <a:endParaRPr lang="en-GB" sz="2400" b="1" dirty="0"/>
          </a:p>
          <a:p>
            <a:r>
              <a:rPr lang="en-GB" sz="2400" b="1" dirty="0" smtClean="0"/>
              <a:t>First</a:t>
            </a:r>
            <a:r>
              <a:rPr lang="en-GB" sz="2400" b="1" dirty="0"/>
              <a:t>, the right section out of each round is the same as the left section out of the next round. </a:t>
            </a:r>
            <a:endParaRPr lang="en-GB" sz="2400" b="1" dirty="0" smtClean="0"/>
          </a:p>
          <a:p>
            <a:endParaRPr lang="en-GB" sz="2400" b="1" dirty="0"/>
          </a:p>
          <a:p>
            <a:r>
              <a:rPr lang="en-GB" sz="2400" b="1" dirty="0" smtClean="0"/>
              <a:t>The </a:t>
            </a:r>
            <a:r>
              <a:rPr lang="en-GB" sz="2400" b="1" dirty="0"/>
              <a:t>reason is that the right section goes through the mixer without change, but the swapper moves it to the left section. </a:t>
            </a:r>
            <a:endParaRPr lang="en-GB" sz="2400" b="1" dirty="0" smtClean="0"/>
          </a:p>
          <a:p>
            <a:endParaRPr lang="en-GB" sz="2400" b="1" dirty="0"/>
          </a:p>
          <a:p>
            <a:r>
              <a:rPr lang="en-GB" sz="2400" b="1" dirty="0" smtClean="0"/>
              <a:t>For </a:t>
            </a:r>
            <a:r>
              <a:rPr lang="en-GB" sz="2400" b="1" dirty="0"/>
              <a:t>example, R1 passes through the mixer of the second round without change, but then it becomes L2 because of the swapper. </a:t>
            </a:r>
            <a:endParaRPr lang="en-GB" sz="2400" b="1" dirty="0" smtClean="0"/>
          </a:p>
          <a:p>
            <a:endParaRPr lang="en-GB" sz="2400" b="1" dirty="0"/>
          </a:p>
          <a:p>
            <a:r>
              <a:rPr lang="en-GB" sz="2400" b="1" dirty="0" smtClean="0"/>
              <a:t>The </a:t>
            </a:r>
            <a:r>
              <a:rPr lang="en-GB" sz="2400" b="1" dirty="0"/>
              <a:t>interesting point is that we do not have a swapper at the last round. That is why R15 becomes R16 instead of becoming L16.</a:t>
            </a:r>
          </a:p>
        </p:txBody>
      </p:sp>
    </p:spTree>
    <p:extLst>
      <p:ext uri="{BB962C8B-B14F-4D97-AF65-F5344CB8AC3E}">
        <p14:creationId xmlns:p14="http://schemas.microsoft.com/office/powerpoint/2010/main" val="180664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533400"/>
            <a:ext cx="8839200" cy="4247317"/>
          </a:xfrm>
          <a:prstGeom prst="rect">
            <a:avLst/>
          </a:prstGeom>
        </p:spPr>
        <p:txBody>
          <a:bodyPr wrap="square">
            <a:spAutoFit/>
          </a:bodyPr>
          <a:lstStyle/>
          <a:p>
            <a:r>
              <a:rPr lang="en-GB" dirty="0">
                <a:latin typeface="OpenSans"/>
              </a:rPr>
              <a:t>Then we get the next round message out. </a:t>
            </a:r>
          </a:p>
          <a:p>
            <a:endParaRPr lang="en-GB" dirty="0" smtClean="0">
              <a:latin typeface="OpenSans"/>
            </a:endParaRPr>
          </a:p>
          <a:p>
            <a:r>
              <a:rPr lang="en-GB" dirty="0" smtClean="0">
                <a:latin typeface="OpenSans"/>
              </a:rPr>
              <a:t>And </a:t>
            </a:r>
            <a:r>
              <a:rPr lang="en-GB" dirty="0">
                <a:latin typeface="OpenSans"/>
              </a:rPr>
              <a:t>so on and so forth </a:t>
            </a:r>
            <a:r>
              <a:rPr lang="en-GB" dirty="0">
                <a:solidFill>
                  <a:srgbClr val="00B050"/>
                </a:solidFill>
                <a:latin typeface="OpenSans"/>
              </a:rPr>
              <a:t>until all the rounds have been applied </a:t>
            </a:r>
            <a:r>
              <a:rPr lang="en-GB" dirty="0">
                <a:latin typeface="OpenSans"/>
              </a:rPr>
              <a:t>and then </a:t>
            </a:r>
            <a:r>
              <a:rPr lang="en-GB" b="1" dirty="0">
                <a:solidFill>
                  <a:srgbClr val="C00000"/>
                </a:solidFill>
                <a:latin typeface="OpenSans"/>
              </a:rPr>
              <a:t>the </a:t>
            </a:r>
            <a:r>
              <a:rPr lang="en-GB" b="1" dirty="0" smtClean="0">
                <a:solidFill>
                  <a:srgbClr val="C00000"/>
                </a:solidFill>
                <a:latin typeface="OpenSans"/>
              </a:rPr>
              <a:t>final </a:t>
            </a:r>
            <a:r>
              <a:rPr lang="en-GB" b="1" dirty="0">
                <a:solidFill>
                  <a:srgbClr val="C00000"/>
                </a:solidFill>
                <a:latin typeface="OpenSans"/>
              </a:rPr>
              <a:t>output is actually the result of the cipher. </a:t>
            </a:r>
            <a:endParaRPr lang="en-GB" b="1" dirty="0" smtClean="0">
              <a:solidFill>
                <a:srgbClr val="C00000"/>
              </a:solidFill>
              <a:latin typeface="OpenSans"/>
            </a:endParaRPr>
          </a:p>
          <a:p>
            <a:endParaRPr lang="en-GB" dirty="0">
              <a:latin typeface="OpenSans"/>
            </a:endParaRPr>
          </a:p>
          <a:p>
            <a:r>
              <a:rPr lang="en-GB" dirty="0" smtClean="0">
                <a:latin typeface="OpenSans"/>
              </a:rPr>
              <a:t>And </a:t>
            </a:r>
            <a:r>
              <a:rPr lang="en-GB" dirty="0">
                <a:latin typeface="OpenSans"/>
              </a:rPr>
              <a:t>again this would be also </a:t>
            </a:r>
            <a:r>
              <a:rPr lang="en-GB" dirty="0" smtClean="0">
                <a:latin typeface="OpenSans"/>
              </a:rPr>
              <a:t>in </a:t>
            </a:r>
            <a:r>
              <a:rPr lang="en-GB" dirty="0">
                <a:latin typeface="OpenSans"/>
              </a:rPr>
              <a:t>the case of AES, this was 128 bits. And the resulting cipher text would also be </a:t>
            </a:r>
            <a:r>
              <a:rPr lang="en-GB" dirty="0" smtClean="0">
                <a:latin typeface="OpenSans"/>
              </a:rPr>
              <a:t>128 </a:t>
            </a:r>
            <a:r>
              <a:rPr lang="en-GB" dirty="0">
                <a:latin typeface="OpenSans"/>
              </a:rPr>
              <a:t>bits. </a:t>
            </a:r>
            <a:endParaRPr lang="en-GB" dirty="0" smtClean="0">
              <a:latin typeface="OpenSans"/>
            </a:endParaRPr>
          </a:p>
          <a:p>
            <a:endParaRPr lang="en-GB" dirty="0">
              <a:latin typeface="OpenSans"/>
            </a:endParaRPr>
          </a:p>
          <a:p>
            <a:r>
              <a:rPr lang="en-GB" dirty="0" smtClean="0">
                <a:solidFill>
                  <a:srgbClr val="C00000"/>
                </a:solidFill>
                <a:latin typeface="OpenSans"/>
              </a:rPr>
              <a:t>Now</a:t>
            </a:r>
            <a:r>
              <a:rPr lang="en-GB" dirty="0">
                <a:solidFill>
                  <a:srgbClr val="C00000"/>
                </a:solidFill>
                <a:latin typeface="OpenSans"/>
              </a:rPr>
              <a:t>, different ciphers have </a:t>
            </a:r>
            <a:r>
              <a:rPr lang="en-GB" dirty="0">
                <a:solidFill>
                  <a:srgbClr val="C00000"/>
                </a:solidFill>
                <a:effectLst>
                  <a:outerShdw blurRad="38100" dist="38100" dir="2700000" algn="tl">
                    <a:srgbClr val="000000">
                      <a:alpha val="43137"/>
                    </a:srgbClr>
                  </a:outerShdw>
                </a:effectLst>
                <a:latin typeface="OpenSans"/>
              </a:rPr>
              <a:t>different number of rounds</a:t>
            </a:r>
            <a:r>
              <a:rPr lang="en-GB" dirty="0">
                <a:solidFill>
                  <a:srgbClr val="C00000"/>
                </a:solidFill>
                <a:latin typeface="OpenSans"/>
              </a:rPr>
              <a:t>, and they have </a:t>
            </a:r>
            <a:r>
              <a:rPr lang="en-GB" dirty="0" smtClean="0">
                <a:solidFill>
                  <a:srgbClr val="C00000"/>
                </a:solidFill>
                <a:effectLst>
                  <a:outerShdw blurRad="38100" dist="38100" dir="2700000" algn="tl">
                    <a:srgbClr val="000000">
                      <a:alpha val="43137"/>
                    </a:srgbClr>
                  </a:outerShdw>
                </a:effectLst>
                <a:latin typeface="OpenSans"/>
              </a:rPr>
              <a:t>different </a:t>
            </a:r>
            <a:r>
              <a:rPr lang="en-GB" dirty="0">
                <a:solidFill>
                  <a:srgbClr val="C00000"/>
                </a:solidFill>
                <a:effectLst>
                  <a:outerShdw blurRad="38100" dist="38100" dir="2700000" algn="tl">
                    <a:srgbClr val="000000">
                      <a:alpha val="43137"/>
                    </a:srgbClr>
                  </a:outerShdw>
                </a:effectLst>
                <a:latin typeface="OpenSans"/>
              </a:rPr>
              <a:t>round functions. </a:t>
            </a:r>
            <a:endParaRPr lang="en-GB" dirty="0" smtClean="0">
              <a:solidFill>
                <a:srgbClr val="C00000"/>
              </a:solidFill>
              <a:effectLst>
                <a:outerShdw blurRad="38100" dist="38100" dir="2700000" algn="tl">
                  <a:srgbClr val="000000">
                    <a:alpha val="43137"/>
                  </a:srgbClr>
                </a:outerShdw>
              </a:effectLst>
              <a:latin typeface="OpenSans"/>
            </a:endParaRPr>
          </a:p>
          <a:p>
            <a:endParaRPr lang="en-GB" dirty="0">
              <a:latin typeface="OpenSans"/>
            </a:endParaRPr>
          </a:p>
          <a:p>
            <a:r>
              <a:rPr lang="en-GB" dirty="0" smtClean="0">
                <a:latin typeface="OpenSans"/>
              </a:rPr>
              <a:t>So</a:t>
            </a:r>
            <a:r>
              <a:rPr lang="en-GB" dirty="0">
                <a:latin typeface="OpenSans"/>
              </a:rPr>
              <a:t>, for example, </a:t>
            </a:r>
            <a:r>
              <a:rPr lang="en-GB" dirty="0">
                <a:solidFill>
                  <a:srgbClr val="C00000"/>
                </a:solidFill>
                <a:latin typeface="OpenSans"/>
              </a:rPr>
              <a:t>for triple DES the number </a:t>
            </a:r>
            <a:r>
              <a:rPr lang="en-GB" dirty="0" smtClean="0">
                <a:solidFill>
                  <a:srgbClr val="C00000"/>
                </a:solidFill>
                <a:latin typeface="OpenSans"/>
              </a:rPr>
              <a:t>of </a:t>
            </a:r>
            <a:r>
              <a:rPr lang="en-GB" dirty="0">
                <a:solidFill>
                  <a:srgbClr val="C00000"/>
                </a:solidFill>
                <a:latin typeface="OpenSans"/>
              </a:rPr>
              <a:t>rounds is </a:t>
            </a:r>
            <a:r>
              <a:rPr lang="en-GB" b="1" dirty="0">
                <a:solidFill>
                  <a:srgbClr val="C00000"/>
                </a:solidFill>
                <a:effectLst>
                  <a:outerShdw blurRad="38100" dist="38100" dir="2700000" algn="tl">
                    <a:srgbClr val="000000">
                      <a:alpha val="43137"/>
                    </a:srgbClr>
                  </a:outerShdw>
                </a:effectLst>
                <a:latin typeface="OpenSans"/>
              </a:rPr>
              <a:t>48</a:t>
            </a:r>
            <a:r>
              <a:rPr lang="en-GB" dirty="0">
                <a:latin typeface="OpenSans"/>
              </a:rPr>
              <a:t>. </a:t>
            </a:r>
            <a:endParaRPr lang="en-GB" dirty="0" smtClean="0">
              <a:latin typeface="OpenSans"/>
            </a:endParaRPr>
          </a:p>
          <a:p>
            <a:endParaRPr lang="en-GB" dirty="0">
              <a:latin typeface="OpenSans"/>
            </a:endParaRPr>
          </a:p>
          <a:p>
            <a:r>
              <a:rPr lang="en-GB" dirty="0" smtClean="0">
                <a:latin typeface="OpenSans"/>
              </a:rPr>
              <a:t>For AES, the </a:t>
            </a:r>
            <a:r>
              <a:rPr lang="en-GB" dirty="0">
                <a:solidFill>
                  <a:srgbClr val="C00000"/>
                </a:solidFill>
                <a:latin typeface="OpenSans"/>
              </a:rPr>
              <a:t>number of rounds </a:t>
            </a:r>
            <a:r>
              <a:rPr lang="en-GB" dirty="0" smtClean="0">
                <a:solidFill>
                  <a:srgbClr val="C00000"/>
                </a:solidFill>
                <a:latin typeface="OpenSans"/>
              </a:rPr>
              <a:t>is </a:t>
            </a:r>
            <a:r>
              <a:rPr lang="en-GB" dirty="0">
                <a:solidFill>
                  <a:srgbClr val="C00000"/>
                </a:solidFill>
                <a:latin typeface="OpenSans"/>
              </a:rPr>
              <a:t>only </a:t>
            </a:r>
            <a:r>
              <a:rPr lang="en-GB" b="1" dirty="0" smtClean="0">
                <a:solidFill>
                  <a:srgbClr val="C00000"/>
                </a:solidFill>
                <a:effectLst>
                  <a:outerShdw blurRad="38100" dist="38100" dir="2700000" algn="tl">
                    <a:srgbClr val="000000">
                      <a:alpha val="43137"/>
                    </a:srgbClr>
                  </a:outerShdw>
                </a:effectLst>
                <a:latin typeface="OpenSans"/>
              </a:rPr>
              <a:t>ten</a:t>
            </a:r>
            <a:r>
              <a:rPr lang="en-GB" dirty="0" smtClean="0">
                <a:latin typeface="OpenSans"/>
              </a:rPr>
              <a:t>.</a:t>
            </a:r>
          </a:p>
          <a:p>
            <a:endParaRPr lang="en-GB" dirty="0">
              <a:latin typeface="OpenSans"/>
            </a:endParaRPr>
          </a:p>
        </p:txBody>
      </p:sp>
    </p:spTree>
    <p:extLst>
      <p:ext uri="{BB962C8B-B14F-4D97-AF65-F5344CB8AC3E}">
        <p14:creationId xmlns:p14="http://schemas.microsoft.com/office/powerpoint/2010/main" val="212947009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534400" cy="639762"/>
          </a:xfrm>
        </p:spPr>
        <p:txBody>
          <a:bodyPr>
            <a:noAutofit/>
          </a:bodyPr>
          <a:lstStyle/>
          <a:p>
            <a:r>
              <a:rPr lang="en-US" sz="2800" dirty="0" smtClean="0">
                <a:solidFill>
                  <a:schemeClr val="tx1"/>
                </a:solidFill>
                <a:latin typeface="Times New Roman" pitchFamily="18" charset="0"/>
                <a:cs typeface="Times New Roman" pitchFamily="18" charset="0"/>
              </a:rPr>
              <a:t>Step 3: Application of Rounds (16 round </a:t>
            </a:r>
            <a:r>
              <a:rPr lang="en-US" sz="2800" dirty="0" err="1" smtClean="0">
                <a:solidFill>
                  <a:schemeClr val="tx1"/>
                </a:solidFill>
                <a:latin typeface="Times New Roman" pitchFamily="18" charset="0"/>
                <a:cs typeface="Times New Roman" pitchFamily="18" charset="0"/>
              </a:rPr>
              <a:t>Feistel</a:t>
            </a:r>
            <a:r>
              <a:rPr lang="en-US" sz="2800" dirty="0" smtClean="0">
                <a:solidFill>
                  <a:schemeClr val="tx1"/>
                </a:solidFill>
                <a:latin typeface="Times New Roman" pitchFamily="18" charset="0"/>
                <a:cs typeface="Times New Roman" pitchFamily="18" charset="0"/>
              </a:rPr>
              <a:t> network)</a:t>
            </a:r>
            <a:endParaRPr lang="en-US" sz="2800" dirty="0">
              <a:solidFill>
                <a:schemeClr val="tx1"/>
              </a:solidFill>
              <a:latin typeface="Times New Roman" pitchFamily="18" charset="0"/>
              <a:cs typeface="Times New Roman" pitchFamily="18" charset="0"/>
            </a:endParaRPr>
          </a:p>
        </p:txBody>
      </p:sp>
      <p:sp>
        <p:nvSpPr>
          <p:cNvPr id="4" name="Rectangle 3"/>
          <p:cNvSpPr/>
          <p:nvPr/>
        </p:nvSpPr>
        <p:spPr>
          <a:xfrm>
            <a:off x="1002932" y="2717800"/>
            <a:ext cx="609600" cy="25400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002933" y="5257800"/>
            <a:ext cx="684803" cy="369332"/>
          </a:xfrm>
          <a:prstGeom prst="rect">
            <a:avLst/>
          </a:prstGeom>
          <a:noFill/>
        </p:spPr>
        <p:txBody>
          <a:bodyPr wrap="none" rtlCol="0">
            <a:spAutoFit/>
          </a:bodyPr>
          <a:lstStyle/>
          <a:p>
            <a:r>
              <a:rPr lang="en-US" dirty="0" smtClean="0"/>
              <a:t>input</a:t>
            </a:r>
            <a:endParaRPr lang="en-US" dirty="0"/>
          </a:p>
        </p:txBody>
      </p:sp>
      <p:sp>
        <p:nvSpPr>
          <p:cNvPr id="6" name="TextBox 5"/>
          <p:cNvSpPr txBox="1"/>
          <p:nvPr/>
        </p:nvSpPr>
        <p:spPr>
          <a:xfrm rot="16200000">
            <a:off x="812269" y="3753186"/>
            <a:ext cx="928459" cy="369332"/>
          </a:xfrm>
          <a:prstGeom prst="rect">
            <a:avLst/>
          </a:prstGeom>
          <a:noFill/>
        </p:spPr>
        <p:txBody>
          <a:bodyPr wrap="none" rtlCol="0">
            <a:spAutoFit/>
          </a:bodyPr>
          <a:lstStyle/>
          <a:p>
            <a:r>
              <a:rPr lang="en-US" dirty="0" smtClean="0"/>
              <a:t>64  bits</a:t>
            </a:r>
            <a:endParaRPr lang="en-US" dirty="0"/>
          </a:p>
        </p:txBody>
      </p:sp>
      <p:sp>
        <p:nvSpPr>
          <p:cNvPr id="7" name="Rectangle 6"/>
          <p:cNvSpPr/>
          <p:nvPr/>
        </p:nvSpPr>
        <p:spPr>
          <a:xfrm>
            <a:off x="7708532" y="2717800"/>
            <a:ext cx="609600" cy="25400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7556133" y="5273357"/>
            <a:ext cx="825867" cy="369332"/>
          </a:xfrm>
          <a:prstGeom prst="rect">
            <a:avLst/>
          </a:prstGeom>
          <a:noFill/>
        </p:spPr>
        <p:txBody>
          <a:bodyPr wrap="none" rtlCol="0">
            <a:spAutoFit/>
          </a:bodyPr>
          <a:lstStyle/>
          <a:p>
            <a:r>
              <a:rPr lang="en-US" dirty="0" smtClean="0"/>
              <a:t>output</a:t>
            </a:r>
            <a:endParaRPr lang="en-US" dirty="0"/>
          </a:p>
        </p:txBody>
      </p:sp>
      <p:sp>
        <p:nvSpPr>
          <p:cNvPr id="9" name="TextBox 8"/>
          <p:cNvSpPr txBox="1"/>
          <p:nvPr/>
        </p:nvSpPr>
        <p:spPr>
          <a:xfrm rot="16200000">
            <a:off x="7517869" y="3719321"/>
            <a:ext cx="928459" cy="369332"/>
          </a:xfrm>
          <a:prstGeom prst="rect">
            <a:avLst/>
          </a:prstGeom>
          <a:noFill/>
        </p:spPr>
        <p:txBody>
          <a:bodyPr wrap="none" rtlCol="0">
            <a:spAutoFit/>
          </a:bodyPr>
          <a:lstStyle/>
          <a:p>
            <a:r>
              <a:rPr lang="en-US" dirty="0" smtClean="0"/>
              <a:t>64  bits</a:t>
            </a:r>
            <a:endParaRPr lang="en-US" dirty="0"/>
          </a:p>
        </p:txBody>
      </p:sp>
      <p:sp>
        <p:nvSpPr>
          <p:cNvPr id="10" name="Rectangle 9"/>
          <p:cNvSpPr/>
          <p:nvPr/>
        </p:nvSpPr>
        <p:spPr>
          <a:xfrm>
            <a:off x="3276599" y="3191933"/>
            <a:ext cx="2895600" cy="1524000"/>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000090"/>
                </a:solidFill>
              </a:rPr>
              <a:t>16 round </a:t>
            </a:r>
            <a:br>
              <a:rPr lang="en-US" sz="2400" dirty="0" smtClean="0">
                <a:solidFill>
                  <a:srgbClr val="000090"/>
                </a:solidFill>
              </a:rPr>
            </a:br>
            <a:r>
              <a:rPr lang="en-US" sz="2400" dirty="0" err="1" smtClean="0">
                <a:solidFill>
                  <a:srgbClr val="000090"/>
                </a:solidFill>
              </a:rPr>
              <a:t>Feistel</a:t>
            </a:r>
            <a:r>
              <a:rPr lang="en-US" sz="2400" dirty="0" smtClean="0">
                <a:solidFill>
                  <a:srgbClr val="000090"/>
                </a:solidFill>
              </a:rPr>
              <a:t> network or cipher functions</a:t>
            </a:r>
            <a:endParaRPr lang="en-US" sz="2400" dirty="0">
              <a:solidFill>
                <a:srgbClr val="000090"/>
              </a:solidFill>
            </a:endParaRPr>
          </a:p>
        </p:txBody>
      </p:sp>
      <p:sp>
        <p:nvSpPr>
          <p:cNvPr id="11" name="Oval 10"/>
          <p:cNvSpPr/>
          <p:nvPr/>
        </p:nvSpPr>
        <p:spPr>
          <a:xfrm>
            <a:off x="2057399" y="3513667"/>
            <a:ext cx="7620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IP</a:t>
            </a:r>
            <a:endParaRPr lang="en-US" dirty="0"/>
          </a:p>
        </p:txBody>
      </p:sp>
      <p:sp>
        <p:nvSpPr>
          <p:cNvPr id="12" name="Oval 11"/>
          <p:cNvSpPr/>
          <p:nvPr/>
        </p:nvSpPr>
        <p:spPr>
          <a:xfrm>
            <a:off x="6553199" y="3496733"/>
            <a:ext cx="762000" cy="914400"/>
          </a:xfrm>
          <a:prstGeom prst="ellipse">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smtClean="0"/>
              <a:t>IP</a:t>
            </a:r>
            <a:r>
              <a:rPr lang="en-US" sz="2400" baseline="30000" dirty="0" smtClean="0"/>
              <a:t>-1</a:t>
            </a:r>
            <a:endParaRPr lang="en-US" baseline="30000" dirty="0"/>
          </a:p>
        </p:txBody>
      </p:sp>
      <p:cxnSp>
        <p:nvCxnSpPr>
          <p:cNvPr id="14" name="Straight Arrow Connector 13"/>
          <p:cNvCxnSpPr>
            <a:stCxn id="4" idx="3"/>
            <a:endCxn id="11" idx="2"/>
          </p:cNvCxnSpPr>
          <p:nvPr/>
        </p:nvCxnSpPr>
        <p:spPr>
          <a:xfrm flipV="1">
            <a:off x="1612533" y="3970867"/>
            <a:ext cx="444867" cy="169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1" idx="6"/>
            <a:endCxn id="10" idx="1"/>
          </p:cNvCxnSpPr>
          <p:nvPr/>
        </p:nvCxnSpPr>
        <p:spPr>
          <a:xfrm flipV="1">
            <a:off x="2819399" y="3953934"/>
            <a:ext cx="457200" cy="169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0" idx="3"/>
            <a:endCxn id="12" idx="2"/>
          </p:cNvCxnSpPr>
          <p:nvPr/>
        </p:nvCxnSpPr>
        <p:spPr>
          <a:xfrm>
            <a:off x="6172199" y="3953933"/>
            <a:ext cx="381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7" idx="1"/>
          </p:cNvCxnSpPr>
          <p:nvPr/>
        </p:nvCxnSpPr>
        <p:spPr>
          <a:xfrm>
            <a:off x="7251332" y="3987800"/>
            <a:ext cx="457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3" name="Group 33"/>
          <p:cNvGrpSpPr/>
          <p:nvPr/>
        </p:nvGrpSpPr>
        <p:grpSpPr>
          <a:xfrm>
            <a:off x="3276599" y="1752600"/>
            <a:ext cx="2895600" cy="1508330"/>
            <a:chOff x="2895600" y="2038350"/>
            <a:chExt cx="2895600" cy="1131248"/>
          </a:xfrm>
        </p:grpSpPr>
        <p:sp>
          <p:nvSpPr>
            <p:cNvPr id="21" name="Rectangle 20"/>
            <p:cNvSpPr/>
            <p:nvPr/>
          </p:nvSpPr>
          <p:spPr>
            <a:xfrm>
              <a:off x="3962400" y="2038350"/>
              <a:ext cx="685800" cy="3048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90"/>
                  </a:solidFill>
                </a:rPr>
                <a:t>k</a:t>
              </a:r>
              <a:endParaRPr lang="en-US" dirty="0">
                <a:solidFill>
                  <a:srgbClr val="000090"/>
                </a:solidFill>
              </a:endParaRPr>
            </a:p>
          </p:txBody>
        </p:sp>
        <p:sp>
          <p:nvSpPr>
            <p:cNvPr id="22" name="Trapezoid 21"/>
            <p:cNvSpPr/>
            <p:nvPr/>
          </p:nvSpPr>
          <p:spPr bwMode="auto">
            <a:xfrm>
              <a:off x="2895600" y="2343150"/>
              <a:ext cx="2895600" cy="457200"/>
            </a:xfrm>
            <a:prstGeom prst="trapezoid">
              <a:avLst>
                <a:gd name="adj" fmla="val 219444"/>
              </a:avLst>
            </a:prstGeom>
            <a:solidFill>
              <a:srgbClr val="66FFFF"/>
            </a:solidFill>
            <a:ln w="9525">
              <a:solidFill>
                <a:schemeClr val="tx1"/>
              </a:solidFill>
              <a:miter lim="800000"/>
              <a:headEnd/>
              <a:tailEnd/>
            </a:ln>
            <a:effectLst/>
          </p:spPr>
          <p:txBody>
            <a:bodyPr rtlCol="0" anchor="ctr"/>
            <a:lstStyle/>
            <a:p>
              <a:pPr algn="ctr"/>
              <a:r>
                <a:rPr lang="en-US" dirty="0"/>
                <a:t>k</a:t>
              </a:r>
              <a:r>
                <a:rPr lang="en-US" dirty="0" smtClean="0">
                  <a:latin typeface="+mn-lt"/>
                </a:rPr>
                <a:t>ey expansion</a:t>
              </a:r>
              <a:endParaRPr lang="en-US" dirty="0">
                <a:latin typeface="+mn-lt"/>
              </a:endParaRPr>
            </a:p>
          </p:txBody>
        </p:sp>
        <p:sp>
          <p:nvSpPr>
            <p:cNvPr id="28" name="Rectangle 27"/>
            <p:cNvSpPr/>
            <p:nvPr/>
          </p:nvSpPr>
          <p:spPr>
            <a:xfrm>
              <a:off x="2895600" y="2813050"/>
              <a:ext cx="457200" cy="3048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000090"/>
                  </a:solidFill>
                </a:rPr>
                <a:t>k</a:t>
              </a:r>
              <a:r>
                <a:rPr lang="en-US" sz="2400" baseline="-25000" dirty="0" smtClean="0">
                  <a:solidFill>
                    <a:srgbClr val="000090"/>
                  </a:solidFill>
                </a:rPr>
                <a:t>1</a:t>
              </a:r>
              <a:endParaRPr lang="en-US" baseline="-25000" dirty="0">
                <a:solidFill>
                  <a:srgbClr val="000090"/>
                </a:solidFill>
              </a:endParaRPr>
            </a:p>
          </p:txBody>
        </p:sp>
        <p:sp>
          <p:nvSpPr>
            <p:cNvPr id="31" name="Rectangle 30"/>
            <p:cNvSpPr/>
            <p:nvPr/>
          </p:nvSpPr>
          <p:spPr>
            <a:xfrm>
              <a:off x="3505200" y="2800350"/>
              <a:ext cx="457200" cy="3048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000090"/>
                  </a:solidFill>
                </a:rPr>
                <a:t>k</a:t>
              </a:r>
              <a:r>
                <a:rPr lang="en-US" sz="2400" baseline="-25000" dirty="0">
                  <a:solidFill>
                    <a:srgbClr val="000090"/>
                  </a:solidFill>
                </a:rPr>
                <a:t>2</a:t>
              </a:r>
              <a:endParaRPr lang="en-US" baseline="-25000" dirty="0">
                <a:solidFill>
                  <a:srgbClr val="000090"/>
                </a:solidFill>
              </a:endParaRPr>
            </a:p>
          </p:txBody>
        </p:sp>
        <p:sp>
          <p:nvSpPr>
            <p:cNvPr id="32" name="Rectangle 31"/>
            <p:cNvSpPr/>
            <p:nvPr/>
          </p:nvSpPr>
          <p:spPr>
            <a:xfrm>
              <a:off x="5334000" y="2800350"/>
              <a:ext cx="457200" cy="3048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smtClean="0">
                  <a:solidFill>
                    <a:srgbClr val="000090"/>
                  </a:solidFill>
                </a:rPr>
                <a:t>k</a:t>
              </a:r>
              <a:r>
                <a:rPr lang="en-US" sz="2400" baseline="-25000" dirty="0" smtClean="0">
                  <a:solidFill>
                    <a:srgbClr val="000090"/>
                  </a:solidFill>
                </a:rPr>
                <a:t>16</a:t>
              </a:r>
              <a:endParaRPr lang="en-US" baseline="-25000" dirty="0">
                <a:solidFill>
                  <a:srgbClr val="000090"/>
                </a:solidFill>
              </a:endParaRPr>
            </a:p>
          </p:txBody>
        </p:sp>
        <p:sp>
          <p:nvSpPr>
            <p:cNvPr id="33" name="TextBox 32"/>
            <p:cNvSpPr txBox="1"/>
            <p:nvPr/>
          </p:nvSpPr>
          <p:spPr>
            <a:xfrm>
              <a:off x="4406900" y="2546350"/>
              <a:ext cx="702436" cy="623248"/>
            </a:xfrm>
            <a:prstGeom prst="rect">
              <a:avLst/>
            </a:prstGeom>
            <a:noFill/>
          </p:spPr>
          <p:txBody>
            <a:bodyPr wrap="none" rtlCol="0">
              <a:spAutoFit/>
            </a:bodyPr>
            <a:lstStyle/>
            <a:p>
              <a:r>
                <a:rPr lang="en-US" sz="4800" b="1" dirty="0" smtClean="0"/>
                <a:t>⋯</a:t>
              </a:r>
              <a:endParaRPr lang="en-US" sz="4800" b="1" dirty="0"/>
            </a:p>
          </p:txBody>
        </p:sp>
      </p:grpSp>
      <p:sp>
        <p:nvSpPr>
          <p:cNvPr id="35" name="TextBox 34"/>
          <p:cNvSpPr txBox="1"/>
          <p:nvPr/>
        </p:nvSpPr>
        <p:spPr>
          <a:xfrm>
            <a:off x="3078383" y="5410200"/>
            <a:ext cx="3432286" cy="369332"/>
          </a:xfrm>
          <a:prstGeom prst="rect">
            <a:avLst/>
          </a:prstGeom>
          <a:noFill/>
        </p:spPr>
        <p:txBody>
          <a:bodyPr wrap="none" rtlCol="0">
            <a:spAutoFit/>
          </a:bodyPr>
          <a:lstStyle/>
          <a:p>
            <a:r>
              <a:rPr lang="en-US" dirty="0" smtClean="0">
                <a:latin typeface="Times New Roman" pitchFamily="18" charset="0"/>
                <a:cs typeface="Times New Roman" pitchFamily="18" charset="0"/>
              </a:rPr>
              <a:t>To invert, use keys in reverse order</a:t>
            </a:r>
            <a:endParaRPr lang="en-US" dirty="0">
              <a:latin typeface="Times New Roman" pitchFamily="18" charset="0"/>
              <a:cs typeface="Times New Roman" pitchFamily="18" charset="0"/>
            </a:endParaRPr>
          </a:p>
        </p:txBody>
      </p:sp>
      <p:sp>
        <p:nvSpPr>
          <p:cNvPr id="24" name="Footer Placeholder 23"/>
          <p:cNvSpPr>
            <a:spLocks noGrp="1"/>
          </p:cNvSpPr>
          <p:nvPr>
            <p:ph type="ftr" sz="quarter" idx="11"/>
          </p:nvPr>
        </p:nvSpPr>
        <p:spPr/>
        <p:txBody>
          <a:bodyPr/>
          <a:lstStyle/>
          <a:p>
            <a:r>
              <a:rPr lang="en-US" smtClean="0"/>
              <a:t>FAST-NUCES</a:t>
            </a:r>
            <a:endParaRPr lang="en-US"/>
          </a:p>
        </p:txBody>
      </p:sp>
      <p:pic>
        <p:nvPicPr>
          <p:cNvPr id="25" name="Picture 24"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71221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7772400" cy="715962"/>
          </a:xfrm>
        </p:spPr>
        <p:txBody>
          <a:bodyPr>
            <a:normAutofit fontScale="90000"/>
          </a:bodyPr>
          <a:lstStyle/>
          <a:p>
            <a:r>
              <a:rPr lang="en-US" dirty="0" smtClean="0">
                <a:solidFill>
                  <a:schemeClr val="tx1"/>
                </a:solidFill>
                <a:latin typeface="Times New Roman" pitchFamily="18" charset="0"/>
                <a:cs typeface="Times New Roman" pitchFamily="18" charset="0"/>
              </a:rPr>
              <a:t>DES Design Criteria</a:t>
            </a:r>
            <a:endParaRPr lang="en-US" dirty="0"/>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Content Placeholder 3"/>
          <p:cNvSpPr>
            <a:spLocks noGrp="1"/>
          </p:cNvSpPr>
          <p:nvPr>
            <p:ph sz="quarter" idx="1"/>
          </p:nvPr>
        </p:nvSpPr>
        <p:spPr/>
        <p:txBody>
          <a:bodyPr>
            <a:normAutofit/>
          </a:bodyPr>
          <a:lstStyle/>
          <a:p>
            <a:pPr>
              <a:buNone/>
            </a:pPr>
            <a:r>
              <a:rPr lang="en-US" sz="2000" dirty="0" smtClean="0">
                <a:latin typeface="Times New Roman" pitchFamily="18" charset="0"/>
                <a:cs typeface="Times New Roman" pitchFamily="18" charset="0"/>
              </a:rPr>
              <a:t>What are the design criteria for the building blocks of the DES algorithm?</a:t>
            </a:r>
          </a:p>
          <a:p>
            <a:pPr>
              <a:buNone/>
            </a:pPr>
            <a:r>
              <a:rPr lang="en-US" sz="2000" dirty="0" smtClean="0">
                <a:latin typeface="Times New Roman" pitchFamily="18" charset="0"/>
                <a:cs typeface="Times New Roman" pitchFamily="18" charset="0"/>
              </a:rPr>
              <a:t>This is out of the scope of this course. Interested parties are referred to the following references:</a:t>
            </a:r>
          </a:p>
          <a:p>
            <a:pPr>
              <a:buNone/>
            </a:pP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B. </a:t>
            </a:r>
            <a:r>
              <a:rPr lang="en-US" sz="2000" dirty="0" err="1" smtClean="0">
                <a:latin typeface="Times New Roman" pitchFamily="18" charset="0"/>
                <a:cs typeface="Times New Roman" pitchFamily="18" charset="0"/>
              </a:rPr>
              <a:t>Schneier</a:t>
            </a:r>
            <a:r>
              <a:rPr lang="en-US" sz="2000" dirty="0" smtClean="0">
                <a:latin typeface="Times New Roman" pitchFamily="18" charset="0"/>
                <a:cs typeface="Times New Roman" pitchFamily="18" charset="0"/>
              </a:rPr>
              <a:t>, Applied Cryptography, 2nd Edition, John Wiley &amp; Sons, 1996, pp. 293–294.</a:t>
            </a:r>
          </a:p>
          <a:p>
            <a:r>
              <a:rPr lang="en-US" sz="2000" dirty="0" smtClean="0">
                <a:latin typeface="Times New Roman" pitchFamily="18" charset="0"/>
                <a:cs typeface="Times New Roman" pitchFamily="18" charset="0"/>
              </a:rPr>
              <a:t>D. Coppersmith, The Data Encryption Standard (DES) and Its Strength Against Attacks, IBM Journal of Research and Development, May 1994.</a:t>
            </a:r>
          </a:p>
          <a:p>
            <a:endParaRPr lang="en-US" sz="2000" dirty="0">
              <a:latin typeface="Times New Roman" pitchFamily="18" charset="0"/>
              <a:cs typeface="Times New Roman" pitchFamily="18" charset="0"/>
            </a:endParaRPr>
          </a:p>
        </p:txBody>
      </p:sp>
      <p:pic>
        <p:nvPicPr>
          <p:cNvPr id="5" name="Picture 4"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27038"/>
            <a:ext cx="7772400" cy="563562"/>
          </a:xfrm>
        </p:spPr>
        <p:txBody>
          <a:bodyPr>
            <a:noAutofit/>
          </a:bodyPr>
          <a:lstStyle/>
          <a:p>
            <a:r>
              <a:rPr lang="en-US" sz="3600" dirty="0" smtClean="0">
                <a:solidFill>
                  <a:schemeClr val="tx1"/>
                </a:solidFill>
                <a:latin typeface="Times New Roman" pitchFamily="18" charset="0"/>
                <a:cs typeface="Times New Roman" pitchFamily="18" charset="0"/>
              </a:rPr>
              <a:t>Comments</a:t>
            </a:r>
            <a:endParaRPr lang="en-US" sz="3600" b="1" dirty="0" smtClean="0">
              <a:solidFill>
                <a:schemeClr val="tx1"/>
              </a:solidFill>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Content Placeholder 3"/>
          <p:cNvSpPr>
            <a:spLocks noGrp="1"/>
          </p:cNvSpPr>
          <p:nvPr>
            <p:ph sz="quarter" idx="1"/>
          </p:nvPr>
        </p:nvSpPr>
        <p:spPr/>
        <p:txBody>
          <a:bodyPr>
            <a:normAutofit fontScale="92500" lnSpcReduction="10000"/>
          </a:bodyPr>
          <a:lstStyle/>
          <a:p>
            <a:r>
              <a:rPr lang="en-US" dirty="0" smtClean="0">
                <a:latin typeface="Times New Roman" pitchFamily="18" charset="0"/>
                <a:cs typeface="Times New Roman" pitchFamily="18" charset="0"/>
              </a:rPr>
              <a:t>Security of DES</a:t>
            </a:r>
          </a:p>
          <a:p>
            <a:pPr lvl="1"/>
            <a:r>
              <a:rPr lang="en-US" dirty="0" smtClean="0">
                <a:latin typeface="Times New Roman" pitchFamily="18" charset="0"/>
                <a:cs typeface="Times New Roman" pitchFamily="18" charset="0"/>
              </a:rPr>
              <a:t>DES is seen as very secure (except for the key length)</a:t>
            </a:r>
          </a:p>
          <a:p>
            <a:pPr lvl="1"/>
            <a:r>
              <a:rPr lang="en-US" dirty="0" smtClean="0">
                <a:latin typeface="Times New Roman" pitchFamily="18" charset="0"/>
                <a:cs typeface="Times New Roman" pitchFamily="18" charset="0"/>
              </a:rPr>
              <a:t>No attacks with lower costs than a Brute Force attack are known as far</a:t>
            </a:r>
          </a:p>
          <a:p>
            <a:pPr lvl="1"/>
            <a:r>
              <a:rPr lang="en-US" dirty="0" smtClean="0">
                <a:latin typeface="Times New Roman" pitchFamily="18" charset="0"/>
                <a:cs typeface="Times New Roman" pitchFamily="18" charset="0"/>
              </a:rPr>
              <a:t>There are some so-called weak keys and semi-weak keys</a:t>
            </a:r>
          </a:p>
          <a:p>
            <a:pPr lvl="1"/>
            <a:r>
              <a:rPr lang="en-US" dirty="0" smtClean="0">
                <a:latin typeface="Times New Roman" pitchFamily="18" charset="0"/>
                <a:cs typeface="Times New Roman" pitchFamily="18" charset="0"/>
              </a:rPr>
              <a:t>These keys should not be used!</a:t>
            </a:r>
          </a:p>
          <a:p>
            <a:r>
              <a:rPr lang="en-US" dirty="0" smtClean="0">
                <a:latin typeface="Times New Roman" pitchFamily="18" charset="0"/>
                <a:cs typeface="Times New Roman" pitchFamily="18" charset="0"/>
              </a:rPr>
              <a:t>Questions on DES</a:t>
            </a:r>
          </a:p>
          <a:p>
            <a:pPr lvl="1"/>
            <a:r>
              <a:rPr lang="en-US" dirty="0" smtClean="0">
                <a:latin typeface="Times New Roman" pitchFamily="18" charset="0"/>
                <a:cs typeface="Times New Roman" pitchFamily="18" charset="0"/>
              </a:rPr>
              <a:t>Design process for DES was not public</a:t>
            </a:r>
          </a:p>
          <a:p>
            <a:pPr lvl="1"/>
            <a:r>
              <a:rPr lang="en-US" dirty="0" smtClean="0">
                <a:latin typeface="Times New Roman" pitchFamily="18" charset="0"/>
                <a:cs typeface="Times New Roman" pitchFamily="18" charset="0"/>
              </a:rPr>
              <a:t>Are details well-chosen for strength of the DES algorithm?</a:t>
            </a:r>
          </a:p>
          <a:p>
            <a:pPr lvl="1"/>
            <a:r>
              <a:rPr lang="en-US" dirty="0" smtClean="0">
                <a:latin typeface="Times New Roman" pitchFamily="18" charset="0"/>
                <a:cs typeface="Times New Roman" pitchFamily="18" charset="0"/>
              </a:rPr>
              <a:t>Are some weaknesses useful for people involved in the design process?</a:t>
            </a:r>
          </a:p>
          <a:p>
            <a:pPr lvl="1"/>
            <a:r>
              <a:rPr lang="en-US" dirty="0" smtClean="0">
                <a:latin typeface="Times New Roman" pitchFamily="18" charset="0"/>
                <a:cs typeface="Times New Roman" pitchFamily="18" charset="0"/>
              </a:rPr>
              <a:t>Are there other weak keys than the known ones?</a:t>
            </a:r>
          </a:p>
          <a:p>
            <a:endParaRPr lang="en-US" dirty="0">
              <a:latin typeface="Times New Roman" pitchFamily="18" charset="0"/>
              <a:cs typeface="Times New Roman" pitchFamily="18" charset="0"/>
            </a:endParaRPr>
          </a:p>
        </p:txBody>
      </p:sp>
      <p:pic>
        <p:nvPicPr>
          <p:cNvPr id="5" name="Picture 4"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7772400" cy="715962"/>
          </a:xfrm>
        </p:spPr>
        <p:txBody>
          <a:bodyPr>
            <a:normAutofit fontScale="90000"/>
          </a:bodyPr>
          <a:lstStyle/>
          <a:p>
            <a:r>
              <a:rPr lang="en-US" dirty="0" smtClean="0">
                <a:solidFill>
                  <a:schemeClr val="tx1"/>
                </a:solidFill>
                <a:latin typeface="Times New Roman" pitchFamily="18" charset="0"/>
                <a:cs typeface="Times New Roman" pitchFamily="18" charset="0"/>
              </a:rPr>
              <a:t>Choosing the S-boxes and P-box</a:t>
            </a:r>
            <a:endParaRPr lang="en-US" dirty="0"/>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Content Placeholder 3"/>
          <p:cNvSpPr>
            <a:spLocks noGrp="1"/>
          </p:cNvSpPr>
          <p:nvPr>
            <p:ph sz="quarter" idx="1"/>
          </p:nvPr>
        </p:nvSpPr>
        <p:spPr/>
        <p:txBody>
          <a:bodyPr>
            <a:normAutofit fontScale="92500" lnSpcReduction="20000"/>
          </a:bodyPr>
          <a:lstStyle/>
          <a:p>
            <a:r>
              <a:rPr lang="en-US" dirty="0" smtClean="0">
                <a:latin typeface="Times New Roman" pitchFamily="18" charset="0"/>
                <a:cs typeface="Times New Roman" pitchFamily="18" charset="0"/>
              </a:rPr>
              <a:t>Choosing the S-boxes and P-box at random would result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in an insecure block cipher   (key recovery after ≈2</a:t>
            </a:r>
            <a:r>
              <a:rPr lang="en-US" baseline="30000" dirty="0" smtClean="0">
                <a:latin typeface="Times New Roman" pitchFamily="18" charset="0"/>
                <a:cs typeface="Times New Roman" pitchFamily="18" charset="0"/>
              </a:rPr>
              <a:t>24 </a:t>
            </a:r>
            <a:r>
              <a:rPr lang="en-US" dirty="0" smtClean="0">
                <a:latin typeface="Times New Roman" pitchFamily="18" charset="0"/>
                <a:cs typeface="Times New Roman" pitchFamily="18" charset="0"/>
              </a:rPr>
              <a:t>outputs)   [BS’89]</a:t>
            </a:r>
          </a:p>
          <a:p>
            <a:pPr>
              <a:spcBef>
                <a:spcPts val="1800"/>
              </a:spcBef>
            </a:pPr>
            <a:r>
              <a:rPr lang="en-US" dirty="0" smtClean="0">
                <a:latin typeface="Times New Roman" pitchFamily="18" charset="0"/>
                <a:cs typeface="Times New Roman" pitchFamily="18" charset="0"/>
              </a:rPr>
              <a:t>Several rules used in choice of S and P boxes:</a:t>
            </a:r>
          </a:p>
          <a:p>
            <a:pPr lvl="1">
              <a:spcBef>
                <a:spcPts val="1800"/>
              </a:spcBef>
            </a:pPr>
            <a:r>
              <a:rPr lang="en-US" dirty="0" smtClean="0">
                <a:latin typeface="Times New Roman" pitchFamily="18" charset="0"/>
                <a:cs typeface="Times New Roman" pitchFamily="18" charset="0"/>
              </a:rPr>
              <a:t>No output bit should be close to a linear function of the input bits</a:t>
            </a:r>
          </a:p>
          <a:p>
            <a:pPr lvl="1"/>
            <a:r>
              <a:rPr lang="en-US" dirty="0" smtClean="0">
                <a:latin typeface="Times New Roman" pitchFamily="18" charset="0"/>
                <a:cs typeface="Times New Roman" pitchFamily="18" charset="0"/>
              </a:rPr>
              <a:t>Ensure that bits of the output of an S-Box on one round affects the input of multiple S-Boxes in the next round</a:t>
            </a:r>
          </a:p>
          <a:p>
            <a:pPr lvl="1"/>
            <a:r>
              <a:rPr lang="en-US" dirty="0" smtClean="0">
                <a:latin typeface="Times New Roman" pitchFamily="18" charset="0"/>
                <a:cs typeface="Times New Roman" pitchFamily="18" charset="0"/>
              </a:rPr>
              <a:t>Two of the output bits of one S-Box should influence the middle of the result, the other two bits should influence the edges</a:t>
            </a:r>
          </a:p>
          <a:p>
            <a:pPr lvl="1"/>
            <a:r>
              <a:rPr lang="en-US" dirty="0" smtClean="0">
                <a:latin typeface="Times New Roman" pitchFamily="18" charset="0"/>
                <a:cs typeface="Times New Roman" pitchFamily="18" charset="0"/>
              </a:rPr>
              <a:t>The 4 output bits should form the input of 6 S-Boxes in the next round</a:t>
            </a:r>
          </a:p>
        </p:txBody>
      </p:sp>
      <p:sp>
        <p:nvSpPr>
          <p:cNvPr id="5" name="TextBox 4"/>
          <p:cNvSpPr txBox="1"/>
          <p:nvPr/>
        </p:nvSpPr>
        <p:spPr>
          <a:xfrm>
            <a:off x="2362200" y="5486400"/>
            <a:ext cx="372218" cy="830997"/>
          </a:xfrm>
          <a:prstGeom prst="rect">
            <a:avLst/>
          </a:prstGeom>
          <a:noFill/>
        </p:spPr>
        <p:txBody>
          <a:bodyPr wrap="none" rtlCol="0">
            <a:spAutoFit/>
          </a:bodyPr>
          <a:lstStyle/>
          <a:p>
            <a:r>
              <a:rPr lang="en-US" sz="4800" b="1" dirty="0" smtClean="0"/>
              <a:t>⋮</a:t>
            </a:r>
            <a:endParaRPr lang="en-US" sz="4800" b="1" dirty="0"/>
          </a:p>
        </p:txBody>
      </p:sp>
      <p:pic>
        <p:nvPicPr>
          <p:cNvPr id="6" name="Picture 5"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457200" y="274638"/>
            <a:ext cx="7772400" cy="563562"/>
          </a:xfrm>
          <a:prstGeom prst="rect">
            <a:avLst/>
          </a:prstGeom>
        </p:spPr>
        <p:txBody>
          <a:bodyP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Properties</a:t>
            </a:r>
            <a:endParaRPr kumimoji="0" lang="en-US" sz="36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endParaRPr>
          </a:p>
        </p:txBody>
      </p:sp>
      <p:sp>
        <p:nvSpPr>
          <p:cNvPr id="17" name="Content Placeholder 3"/>
          <p:cNvSpPr txBox="1">
            <a:spLocks/>
          </p:cNvSpPr>
          <p:nvPr/>
        </p:nvSpPr>
        <p:spPr>
          <a:xfrm>
            <a:off x="685800" y="1143000"/>
            <a:ext cx="8001000" cy="4876800"/>
          </a:xfrm>
          <a:prstGeom prst="rect">
            <a:avLst/>
          </a:prstGeom>
        </p:spPr>
        <p:txBody>
          <a:bodyPr>
            <a:noAutofit/>
          </a:bodyPr>
          <a:lstStyle/>
          <a:p>
            <a:r>
              <a:rPr lang="en-US" sz="2400" dirty="0" smtClean="0">
                <a:latin typeface="Times New Roman" pitchFamily="18" charset="0"/>
                <a:cs typeface="Times New Roman" pitchFamily="18" charset="0"/>
              </a:rPr>
              <a:t>Two desired properties of a block cipher are the</a:t>
            </a:r>
            <a:r>
              <a:rPr lang="en-US" sz="2400" dirty="0" smtClean="0">
                <a:solidFill>
                  <a:schemeClr val="hlink"/>
                </a:solidFill>
                <a:latin typeface="Times New Roman" pitchFamily="18" charset="0"/>
                <a:cs typeface="Times New Roman" pitchFamily="18" charset="0"/>
              </a:rPr>
              <a:t> </a:t>
            </a:r>
            <a:r>
              <a:rPr lang="en-US" sz="2400" dirty="0" smtClean="0">
                <a:solidFill>
                  <a:schemeClr val="accent1"/>
                </a:solidFill>
                <a:latin typeface="Times New Roman" pitchFamily="18" charset="0"/>
                <a:cs typeface="Times New Roman" pitchFamily="18" charset="0"/>
              </a:rPr>
              <a:t>completeness</a:t>
            </a:r>
            <a:r>
              <a:rPr lang="en-US" sz="2400" dirty="0" smtClean="0">
                <a:solidFill>
                  <a:schemeClr val="hlink"/>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and the </a:t>
            </a:r>
            <a:r>
              <a:rPr lang="en-US" sz="2400" dirty="0" smtClean="0">
                <a:solidFill>
                  <a:schemeClr val="accent1"/>
                </a:solidFill>
                <a:latin typeface="Times New Roman" pitchFamily="18" charset="0"/>
                <a:cs typeface="Times New Roman" pitchFamily="18" charset="0"/>
              </a:rPr>
              <a:t>avalanche effect</a:t>
            </a:r>
            <a:r>
              <a:rPr lang="en-US" sz="2400" dirty="0" smtClean="0">
                <a:latin typeface="Times New Roman" pitchFamily="18" charset="0"/>
                <a:cs typeface="Times New Roman" pitchFamily="18" charset="0"/>
              </a:rPr>
              <a:t>.</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lang="en-US" sz="2400" dirty="0" smtClean="0">
                <a:solidFill>
                  <a:schemeClr val="accent1"/>
                </a:solidFill>
                <a:latin typeface="Times New Roman" pitchFamily="18" charset="0"/>
                <a:cs typeface="Times New Roman" pitchFamily="18" charset="0"/>
              </a:rPr>
              <a:t>Completeness effect</a:t>
            </a:r>
            <a:r>
              <a:rPr lang="en-US" sz="2400" dirty="0" smtClean="0">
                <a:solidFill>
                  <a:schemeClr val="folHlink"/>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means that each bit of the </a:t>
            </a:r>
            <a:r>
              <a:rPr lang="en-US" sz="2400" dirty="0" err="1" smtClean="0">
                <a:latin typeface="Times New Roman" pitchFamily="18" charset="0"/>
                <a:cs typeface="Times New Roman" pitchFamily="18" charset="0"/>
              </a:rPr>
              <a:t>ciphertext</a:t>
            </a:r>
            <a:r>
              <a:rPr lang="en-US" sz="2400" dirty="0" smtClean="0">
                <a:latin typeface="Times New Roman" pitchFamily="18" charset="0"/>
                <a:cs typeface="Times New Roman" pitchFamily="18" charset="0"/>
              </a:rPr>
              <a:t> needs to depend on many bits on the plaintext</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lang="en-US" sz="2400" dirty="0" smtClean="0">
                <a:solidFill>
                  <a:schemeClr val="accent1"/>
                </a:solidFill>
                <a:latin typeface="Times New Roman" pitchFamily="18" charset="0"/>
                <a:cs typeface="Times New Roman" pitchFamily="18" charset="0"/>
              </a:rPr>
              <a:t>Avalanche effect </a:t>
            </a:r>
            <a:r>
              <a:rPr lang="en-US" sz="2400" dirty="0" smtClean="0">
                <a:latin typeface="Times New Roman" pitchFamily="18" charset="0"/>
                <a:cs typeface="Times New Roman" pitchFamily="18" charset="0"/>
              </a:rPr>
              <a:t>means a small change in either the plaintext or the key should produce a significant change in the </a:t>
            </a:r>
            <a:r>
              <a:rPr lang="en-US" sz="2400" dirty="0" err="1" smtClean="0">
                <a:latin typeface="Times New Roman" pitchFamily="18" charset="0"/>
                <a:cs typeface="Times New Roman" pitchFamily="18" charset="0"/>
              </a:rPr>
              <a:t>ciphertext</a:t>
            </a:r>
            <a:r>
              <a:rPr lang="en-US" sz="2400" dirty="0" smtClean="0">
                <a:latin typeface="Times New Roman" pitchFamily="18" charset="0"/>
                <a:cs typeface="Times New Roman" pitchFamily="18" charset="0"/>
              </a:rPr>
              <a:t>.</a:t>
            </a:r>
          </a:p>
          <a:p>
            <a:pPr marL="731520" lvl="1" indent="-274320">
              <a:spcBef>
                <a:spcPts val="580"/>
              </a:spcBef>
              <a:buClr>
                <a:schemeClr val="accent1"/>
              </a:buClr>
              <a:buSzPct val="85000"/>
              <a:buFont typeface="Wingdings 2"/>
              <a:buChar char=""/>
            </a:pPr>
            <a:r>
              <a:rPr lang="en-US" sz="2000" dirty="0" smtClean="0">
                <a:latin typeface="Times New Roman" pitchFamily="18" charset="0"/>
                <a:cs typeface="Times New Roman" pitchFamily="18" charset="0"/>
              </a:rPr>
              <a:t>The avalanche effect is in fact a measure of diffusion.</a:t>
            </a:r>
          </a:p>
          <a:p>
            <a:pPr marL="731520" lvl="1" indent="-274320">
              <a:spcBef>
                <a:spcPts val="580"/>
              </a:spcBef>
              <a:buClr>
                <a:schemeClr val="accent1"/>
              </a:buClr>
              <a:buSzPct val="85000"/>
              <a:buFont typeface="Wingdings 2"/>
              <a:buChar char=""/>
            </a:pPr>
            <a:r>
              <a:rPr lang="en-US" sz="2000" dirty="0" smtClean="0">
                <a:latin typeface="Times New Roman" pitchFamily="18" charset="0"/>
                <a:cs typeface="Times New Roman" pitchFamily="18" charset="0"/>
              </a:rPr>
              <a:t>Remark: Linear functions are usually for diffusion.</a:t>
            </a:r>
          </a:p>
        </p:txBody>
      </p:sp>
      <p:sp>
        <p:nvSpPr>
          <p:cNvPr id="18" name="Footer Placeholder 17"/>
          <p:cNvSpPr>
            <a:spLocks noGrp="1"/>
          </p:cNvSpPr>
          <p:nvPr>
            <p:ph type="ftr" sz="quarter" idx="11"/>
          </p:nvPr>
        </p:nvSpPr>
        <p:spPr/>
        <p:txBody>
          <a:bodyPr/>
          <a:lstStyle/>
          <a:p>
            <a:r>
              <a:rPr lang="en-US" smtClean="0"/>
              <a:t>FAST-NUCES</a:t>
            </a:r>
            <a:endParaRPr lang="en-US"/>
          </a:p>
        </p:txBody>
      </p:sp>
      <p:pic>
        <p:nvPicPr>
          <p:cNvPr id="19" name="Picture 18" descr="http://study.result.pk/wp-content/uploads/2011/07/National-University-of-Computer-and-Emerging-Sciences-NUCES-300x300.png"/>
          <p:cNvPicPr/>
          <p:nvPr/>
        </p:nvPicPr>
        <p:blipFill>
          <a:blip r:embed="rId3"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308" name="Rectangle 20"/>
          <p:cNvSpPr>
            <a:spLocks noChangeArrowheads="1"/>
          </p:cNvSpPr>
          <p:nvPr/>
        </p:nvSpPr>
        <p:spPr bwMode="auto">
          <a:xfrm>
            <a:off x="381000" y="1219200"/>
            <a:ext cx="8229600" cy="1200329"/>
          </a:xfrm>
          <a:prstGeom prst="rect">
            <a:avLst/>
          </a:prstGeom>
          <a:noFill/>
          <a:ln w="9525">
            <a:noFill/>
            <a:miter lim="800000"/>
            <a:headEnd/>
            <a:tailEnd/>
          </a:ln>
          <a:effectLst/>
        </p:spPr>
        <p:txBody>
          <a:bodyPr anchor="ctr">
            <a:spAutoFit/>
          </a:bodyPr>
          <a:lstStyle/>
          <a:p>
            <a:pPr algn="just" eaLnBrk="1" hangingPunct="1"/>
            <a:r>
              <a:rPr lang="en-US" sz="2400" dirty="0">
                <a:latin typeface="Times New Roman" pitchFamily="18" charset="0"/>
              </a:rPr>
              <a:t>To check the avalanche effect in DES, let us encrypt two plaintext blocks (with the same key) that differ only in one bit and observe the differences in the number of bits in each round.</a:t>
            </a:r>
          </a:p>
        </p:txBody>
      </p:sp>
      <p:pic>
        <p:nvPicPr>
          <p:cNvPr id="1036309" name="Picture 21"/>
          <p:cNvPicPr>
            <a:picLocks noChangeAspect="1" noChangeArrowheads="1"/>
          </p:cNvPicPr>
          <p:nvPr/>
        </p:nvPicPr>
        <p:blipFill>
          <a:blip r:embed="rId3" cstate="print"/>
          <a:srcRect/>
          <a:stretch>
            <a:fillRect/>
          </a:stretch>
        </p:blipFill>
        <p:spPr bwMode="auto">
          <a:xfrm>
            <a:off x="838200" y="3048000"/>
            <a:ext cx="7542213" cy="1606550"/>
          </a:xfrm>
          <a:prstGeom prst="rect">
            <a:avLst/>
          </a:prstGeom>
          <a:noFill/>
          <a:ln w="9525">
            <a:noFill/>
            <a:miter lim="800000"/>
            <a:headEnd/>
            <a:tailEnd/>
          </a:ln>
          <a:effectLst/>
        </p:spPr>
      </p:pic>
      <p:sp>
        <p:nvSpPr>
          <p:cNvPr id="15" name="Title 1"/>
          <p:cNvSpPr txBox="1">
            <a:spLocks/>
          </p:cNvSpPr>
          <p:nvPr/>
        </p:nvSpPr>
        <p:spPr>
          <a:xfrm>
            <a:off x="152400" y="274638"/>
            <a:ext cx="7772400" cy="715962"/>
          </a:xfrm>
          <a:prstGeom prst="rect">
            <a:avLst/>
          </a:prstGeom>
        </p:spPr>
        <p:txBody>
          <a:bodyP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Example of Avalanche Effect</a:t>
            </a:r>
            <a:endParaRPr kumimoji="0" lang="en-US" sz="36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endParaRPr>
          </a:p>
        </p:txBody>
      </p:sp>
      <p:sp>
        <p:nvSpPr>
          <p:cNvPr id="8" name="Footer Placeholder 7"/>
          <p:cNvSpPr>
            <a:spLocks noGrp="1"/>
          </p:cNvSpPr>
          <p:nvPr>
            <p:ph type="ftr" sz="quarter" idx="11"/>
          </p:nvPr>
        </p:nvSpPr>
        <p:spPr/>
        <p:txBody>
          <a:bodyPr/>
          <a:lstStyle/>
          <a:p>
            <a:r>
              <a:rPr lang="en-US" smtClean="0"/>
              <a:t>FAST-NUCES</a:t>
            </a:r>
            <a:endParaRPr lang="en-US"/>
          </a:p>
        </p:txBody>
      </p:sp>
      <p:pic>
        <p:nvPicPr>
          <p:cNvPr id="9" name="Picture 8" descr="http://study.result.pk/wp-content/uploads/2011/07/National-University-of-Computer-and-Emerging-Sciences-NUCES-300x300.png"/>
          <p:cNvPicPr/>
          <p:nvPr/>
        </p:nvPicPr>
        <p:blipFill>
          <a:blip r:embed="rId4"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445" name="Rectangle 13"/>
          <p:cNvSpPr>
            <a:spLocks noChangeArrowheads="1"/>
          </p:cNvSpPr>
          <p:nvPr/>
        </p:nvSpPr>
        <p:spPr bwMode="auto">
          <a:xfrm>
            <a:off x="381000" y="1286858"/>
            <a:ext cx="8229600" cy="1569660"/>
          </a:xfrm>
          <a:prstGeom prst="rect">
            <a:avLst/>
          </a:prstGeom>
          <a:noFill/>
          <a:ln w="9525">
            <a:noFill/>
            <a:miter lim="800000"/>
            <a:headEnd/>
            <a:tailEnd/>
          </a:ln>
          <a:effectLst/>
        </p:spPr>
        <p:txBody>
          <a:bodyPr anchor="ctr">
            <a:spAutoFit/>
          </a:bodyPr>
          <a:lstStyle/>
          <a:p>
            <a:pPr algn="just" eaLnBrk="1" hangingPunct="1"/>
            <a:r>
              <a:rPr lang="en-US" sz="2400" dirty="0">
                <a:latin typeface="Times New Roman" pitchFamily="18" charset="0"/>
              </a:rPr>
              <a:t>Although the two plaintext blocks differ only in the rightmost bit, the </a:t>
            </a:r>
            <a:r>
              <a:rPr lang="en-US" sz="2400" dirty="0" err="1">
                <a:latin typeface="Times New Roman" pitchFamily="18" charset="0"/>
              </a:rPr>
              <a:t>ciphertext</a:t>
            </a:r>
            <a:r>
              <a:rPr lang="en-US" sz="2400" dirty="0">
                <a:latin typeface="Times New Roman" pitchFamily="18" charset="0"/>
              </a:rPr>
              <a:t> blocks differ in 29 bits. This means that changing approximately 1.5 percent of the plaintext creates a</a:t>
            </a:r>
          </a:p>
          <a:p>
            <a:pPr algn="just" eaLnBrk="1" hangingPunct="1"/>
            <a:r>
              <a:rPr lang="en-US" sz="2400" dirty="0">
                <a:latin typeface="Times New Roman" pitchFamily="18" charset="0"/>
              </a:rPr>
              <a:t>change of approximately 45 percent in the </a:t>
            </a:r>
            <a:r>
              <a:rPr lang="en-US" sz="2400" dirty="0" err="1">
                <a:latin typeface="Times New Roman" pitchFamily="18" charset="0"/>
              </a:rPr>
              <a:t>ciphertext</a:t>
            </a:r>
            <a:r>
              <a:rPr lang="en-US" sz="2400" dirty="0">
                <a:latin typeface="Times New Roman" pitchFamily="18" charset="0"/>
              </a:rPr>
              <a:t>.</a:t>
            </a:r>
          </a:p>
        </p:txBody>
      </p:sp>
      <p:pic>
        <p:nvPicPr>
          <p:cNvPr id="1042446" name="Picture 14"/>
          <p:cNvPicPr>
            <a:picLocks noChangeAspect="1" noChangeArrowheads="1"/>
          </p:cNvPicPr>
          <p:nvPr/>
        </p:nvPicPr>
        <p:blipFill>
          <a:blip r:embed="rId3" cstate="print"/>
          <a:srcRect/>
          <a:stretch>
            <a:fillRect/>
          </a:stretch>
        </p:blipFill>
        <p:spPr bwMode="auto">
          <a:xfrm>
            <a:off x="517525" y="3832225"/>
            <a:ext cx="7788275" cy="663575"/>
          </a:xfrm>
          <a:prstGeom prst="rect">
            <a:avLst/>
          </a:prstGeom>
          <a:noFill/>
          <a:ln w="9525">
            <a:noFill/>
            <a:miter lim="800000"/>
            <a:headEnd/>
            <a:tailEnd/>
          </a:ln>
          <a:effectLst/>
        </p:spPr>
      </p:pic>
      <p:sp>
        <p:nvSpPr>
          <p:cNvPr id="1042447" name="Text Box 15"/>
          <p:cNvSpPr txBox="1">
            <a:spLocks noChangeArrowheads="1"/>
          </p:cNvSpPr>
          <p:nvPr/>
        </p:nvSpPr>
        <p:spPr bwMode="auto">
          <a:xfrm>
            <a:off x="1295400" y="3200400"/>
            <a:ext cx="4301306" cy="400110"/>
          </a:xfrm>
          <a:prstGeom prst="rect">
            <a:avLst/>
          </a:prstGeom>
          <a:noFill/>
          <a:ln w="9525">
            <a:noFill/>
            <a:miter lim="800000"/>
            <a:headEnd/>
            <a:tailEnd/>
          </a:ln>
          <a:effectLst/>
        </p:spPr>
        <p:txBody>
          <a:bodyPr wrap="none">
            <a:spAutoFit/>
          </a:bodyPr>
          <a:lstStyle/>
          <a:p>
            <a:r>
              <a:rPr lang="en-US" sz="2000" i="1" dirty="0" smtClean="0">
                <a:latin typeface="Times New Roman" pitchFamily="18" charset="0"/>
              </a:rPr>
              <a:t>Number </a:t>
            </a:r>
            <a:r>
              <a:rPr lang="en-US" sz="2000" i="1" dirty="0">
                <a:latin typeface="Times New Roman" pitchFamily="18" charset="0"/>
              </a:rPr>
              <a:t>of bit differences for Example </a:t>
            </a:r>
          </a:p>
        </p:txBody>
      </p:sp>
      <p:sp>
        <p:nvSpPr>
          <p:cNvPr id="16" name="Title 1"/>
          <p:cNvSpPr txBox="1">
            <a:spLocks/>
          </p:cNvSpPr>
          <p:nvPr/>
        </p:nvSpPr>
        <p:spPr>
          <a:xfrm>
            <a:off x="533400" y="274638"/>
            <a:ext cx="7772400" cy="563562"/>
          </a:xfrm>
          <a:prstGeom prst="rect">
            <a:avLst/>
          </a:prstGeom>
        </p:spPr>
        <p:txBody>
          <a:bodyP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Example of Avalanche Effect</a:t>
            </a:r>
            <a:endParaRPr kumimoji="0" lang="en-US" sz="32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endParaRPr>
          </a:p>
        </p:txBody>
      </p:sp>
      <p:sp>
        <p:nvSpPr>
          <p:cNvPr id="17" name="Footer Placeholder 16"/>
          <p:cNvSpPr>
            <a:spLocks noGrp="1"/>
          </p:cNvSpPr>
          <p:nvPr>
            <p:ph type="ftr" sz="quarter" idx="11"/>
          </p:nvPr>
        </p:nvSpPr>
        <p:spPr/>
        <p:txBody>
          <a:bodyPr/>
          <a:lstStyle/>
          <a:p>
            <a:r>
              <a:rPr lang="en-US" smtClean="0"/>
              <a:t>FAST-NUCES</a:t>
            </a:r>
            <a:endParaRPr lang="en-US"/>
          </a:p>
        </p:txBody>
      </p:sp>
      <p:pic>
        <p:nvPicPr>
          <p:cNvPr id="18" name="Picture 17" descr="http://study.result.pk/wp-content/uploads/2011/07/National-University-of-Computer-and-Emerging-Sciences-NUCES-300x300.png"/>
          <p:cNvPicPr/>
          <p:nvPr/>
        </p:nvPicPr>
        <p:blipFill>
          <a:blip r:embed="rId4"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537" name="Rectangle 9"/>
          <p:cNvSpPr>
            <a:spLocks noChangeArrowheads="1"/>
          </p:cNvSpPr>
          <p:nvPr/>
        </p:nvSpPr>
        <p:spPr bwMode="auto">
          <a:xfrm>
            <a:off x="228600" y="914400"/>
            <a:ext cx="8686800" cy="519113"/>
          </a:xfrm>
          <a:prstGeom prst="rect">
            <a:avLst/>
          </a:prstGeom>
          <a:solidFill>
            <a:schemeClr val="bg1"/>
          </a:solidFill>
          <a:ln w="9525">
            <a:noFill/>
            <a:miter lim="800000"/>
            <a:headEnd/>
            <a:tailEnd/>
          </a:ln>
          <a:effectLst/>
        </p:spPr>
        <p:txBody>
          <a:bodyPr>
            <a:spAutoFit/>
          </a:bodyPr>
          <a:lstStyle/>
          <a:p>
            <a:pPr algn="just"/>
            <a:endParaRPr lang="de-DE" sz="2800" i="1">
              <a:latin typeface="Times New Roman" pitchFamily="18" charset="0"/>
            </a:endParaRPr>
          </a:p>
        </p:txBody>
      </p:sp>
      <p:sp>
        <p:nvSpPr>
          <p:cNvPr id="1046539" name="Rectangle 11"/>
          <p:cNvSpPr>
            <a:spLocks noChangeArrowheads="1"/>
          </p:cNvSpPr>
          <p:nvPr/>
        </p:nvSpPr>
        <p:spPr bwMode="auto">
          <a:xfrm>
            <a:off x="685800" y="1066800"/>
            <a:ext cx="8153400" cy="1373188"/>
          </a:xfrm>
          <a:prstGeom prst="rect">
            <a:avLst/>
          </a:prstGeom>
          <a:solidFill>
            <a:schemeClr val="bg1"/>
          </a:solidFill>
          <a:ln w="9525">
            <a:noFill/>
            <a:miter lim="800000"/>
            <a:headEnd/>
            <a:tailEnd/>
          </a:ln>
          <a:effectLst/>
        </p:spPr>
        <p:txBody>
          <a:bodyPr wrap="square">
            <a:spAutoFit/>
          </a:bodyPr>
          <a:lstStyle/>
          <a:p>
            <a:pPr algn="just"/>
            <a:r>
              <a:rPr lang="en-US" sz="2800" b="1" i="1" dirty="0" smtClean="0">
                <a:solidFill>
                  <a:schemeClr val="accent1"/>
                </a:solidFill>
                <a:latin typeface="Times New Roman" pitchFamily="18" charset="0"/>
              </a:rPr>
              <a:t>S-Boxes</a:t>
            </a:r>
            <a:endParaRPr lang="en-US" sz="2800" b="1" i="1" dirty="0">
              <a:solidFill>
                <a:schemeClr val="accent1"/>
              </a:solidFill>
              <a:latin typeface="Times New Roman" pitchFamily="18" charset="0"/>
            </a:endParaRPr>
          </a:p>
          <a:p>
            <a:pPr algn="just"/>
            <a:r>
              <a:rPr lang="en-US" sz="2800" i="1" dirty="0">
                <a:latin typeface="Times New Roman" pitchFamily="18" charset="0"/>
              </a:rPr>
              <a:t>The design provides confusion </a:t>
            </a:r>
            <a:r>
              <a:rPr lang="en-US" sz="2800" i="1" dirty="0" smtClean="0">
                <a:latin typeface="Times New Roman" pitchFamily="18" charset="0"/>
              </a:rPr>
              <a:t>(non-linearity) </a:t>
            </a:r>
            <a:r>
              <a:rPr lang="en-US" sz="2800" i="1" dirty="0">
                <a:latin typeface="Times New Roman" pitchFamily="18" charset="0"/>
              </a:rPr>
              <a:t>of bits from each round to the next. </a:t>
            </a:r>
          </a:p>
        </p:txBody>
      </p:sp>
      <p:sp>
        <p:nvSpPr>
          <p:cNvPr id="1046540" name="Rectangle 12"/>
          <p:cNvSpPr>
            <a:spLocks noChangeArrowheads="1"/>
          </p:cNvSpPr>
          <p:nvPr/>
        </p:nvSpPr>
        <p:spPr bwMode="auto">
          <a:xfrm>
            <a:off x="533400" y="2559050"/>
            <a:ext cx="7467600" cy="946150"/>
          </a:xfrm>
          <a:prstGeom prst="rect">
            <a:avLst/>
          </a:prstGeom>
          <a:solidFill>
            <a:schemeClr val="bg1"/>
          </a:solidFill>
          <a:ln w="9525">
            <a:noFill/>
            <a:miter lim="800000"/>
            <a:headEnd/>
            <a:tailEnd/>
          </a:ln>
          <a:effectLst/>
        </p:spPr>
        <p:txBody>
          <a:bodyPr wrap="square">
            <a:spAutoFit/>
          </a:bodyPr>
          <a:lstStyle/>
          <a:p>
            <a:pPr algn="just"/>
            <a:r>
              <a:rPr lang="en-US" sz="2800" b="1" i="1" dirty="0">
                <a:solidFill>
                  <a:schemeClr val="accent1"/>
                </a:solidFill>
                <a:latin typeface="Times New Roman" pitchFamily="18" charset="0"/>
              </a:rPr>
              <a:t>P-Boxes</a:t>
            </a:r>
          </a:p>
          <a:p>
            <a:pPr algn="just"/>
            <a:r>
              <a:rPr lang="en-US" sz="2800" i="1" dirty="0">
                <a:latin typeface="Times New Roman" pitchFamily="18" charset="0"/>
              </a:rPr>
              <a:t>They provide diffusion of bits.</a:t>
            </a:r>
          </a:p>
        </p:txBody>
      </p:sp>
      <p:sp>
        <p:nvSpPr>
          <p:cNvPr id="1046541" name="Rectangle 13"/>
          <p:cNvSpPr>
            <a:spLocks noChangeArrowheads="1"/>
          </p:cNvSpPr>
          <p:nvPr/>
        </p:nvSpPr>
        <p:spPr bwMode="auto">
          <a:xfrm>
            <a:off x="533400" y="3838575"/>
            <a:ext cx="8305800" cy="1815882"/>
          </a:xfrm>
          <a:prstGeom prst="rect">
            <a:avLst/>
          </a:prstGeom>
          <a:solidFill>
            <a:schemeClr val="bg1"/>
          </a:solidFill>
          <a:ln w="9525">
            <a:noFill/>
            <a:miter lim="800000"/>
            <a:headEnd/>
            <a:tailEnd/>
          </a:ln>
          <a:effectLst/>
        </p:spPr>
        <p:txBody>
          <a:bodyPr wrap="square">
            <a:spAutoFit/>
          </a:bodyPr>
          <a:lstStyle/>
          <a:p>
            <a:pPr algn="just"/>
            <a:r>
              <a:rPr lang="en-US" sz="2800" b="1" i="1" dirty="0">
                <a:solidFill>
                  <a:schemeClr val="accent1"/>
                </a:solidFill>
                <a:latin typeface="Times New Roman" pitchFamily="18" charset="0"/>
              </a:rPr>
              <a:t>Number of Rounds</a:t>
            </a:r>
          </a:p>
          <a:p>
            <a:pPr algn="just"/>
            <a:r>
              <a:rPr lang="en-US" sz="2800" i="1" dirty="0">
                <a:latin typeface="Times New Roman" pitchFamily="18" charset="0"/>
              </a:rPr>
              <a:t>DES uses sixteen rounds of </a:t>
            </a:r>
            <a:r>
              <a:rPr lang="en-US" sz="2800" i="1" dirty="0" err="1">
                <a:latin typeface="Times New Roman" pitchFamily="18" charset="0"/>
              </a:rPr>
              <a:t>Feistel</a:t>
            </a:r>
            <a:r>
              <a:rPr lang="en-US" sz="2800" i="1" dirty="0">
                <a:latin typeface="Times New Roman" pitchFamily="18" charset="0"/>
              </a:rPr>
              <a:t> ciphers. the </a:t>
            </a:r>
            <a:r>
              <a:rPr lang="en-US" sz="2800" i="1" dirty="0" err="1">
                <a:latin typeface="Times New Roman" pitchFamily="18" charset="0"/>
              </a:rPr>
              <a:t>ciphertext</a:t>
            </a:r>
            <a:r>
              <a:rPr lang="en-US" sz="2800" i="1" dirty="0">
                <a:latin typeface="Times New Roman" pitchFamily="18" charset="0"/>
              </a:rPr>
              <a:t> is thoroughly a random function of plaintext and </a:t>
            </a:r>
            <a:r>
              <a:rPr lang="en-US" sz="2800" i="1" dirty="0" err="1">
                <a:latin typeface="Times New Roman" pitchFamily="18" charset="0"/>
              </a:rPr>
              <a:t>ciphertext</a:t>
            </a:r>
            <a:r>
              <a:rPr lang="en-US" sz="2800" i="1" dirty="0">
                <a:latin typeface="Times New Roman" pitchFamily="18" charset="0"/>
              </a:rPr>
              <a:t>. </a:t>
            </a:r>
          </a:p>
        </p:txBody>
      </p:sp>
      <p:sp>
        <p:nvSpPr>
          <p:cNvPr id="15" name="Title 1"/>
          <p:cNvSpPr txBox="1">
            <a:spLocks/>
          </p:cNvSpPr>
          <p:nvPr/>
        </p:nvSpPr>
        <p:spPr>
          <a:xfrm>
            <a:off x="533400" y="274638"/>
            <a:ext cx="7772400" cy="563562"/>
          </a:xfrm>
          <a:prstGeom prst="rect">
            <a:avLst/>
          </a:prstGeom>
        </p:spPr>
        <p:txBody>
          <a:bodyP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To Summarize</a:t>
            </a:r>
            <a:endParaRPr kumimoji="0" lang="en-US" sz="36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endParaRPr>
          </a:p>
        </p:txBody>
      </p:sp>
      <p:sp>
        <p:nvSpPr>
          <p:cNvPr id="16" name="Footer Placeholder 15"/>
          <p:cNvSpPr>
            <a:spLocks noGrp="1"/>
          </p:cNvSpPr>
          <p:nvPr>
            <p:ph type="ftr" sz="quarter" idx="11"/>
          </p:nvPr>
        </p:nvSpPr>
        <p:spPr/>
        <p:txBody>
          <a:bodyPr/>
          <a:lstStyle/>
          <a:p>
            <a:r>
              <a:rPr lang="en-US" smtClean="0"/>
              <a:t>FAST-NUCES</a:t>
            </a:r>
            <a:endParaRPr lang="en-US"/>
          </a:p>
        </p:txBody>
      </p:sp>
      <p:pic>
        <p:nvPicPr>
          <p:cNvPr id="17" name="Picture 16" descr="http://study.result.pk/wp-content/uploads/2011/07/National-University-of-Computer-and-Emerging-Sciences-NUCES-300x300.png"/>
          <p:cNvPicPr/>
          <p:nvPr/>
        </p:nvPicPr>
        <p:blipFill>
          <a:blip r:embed="rId3"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7772400" cy="715962"/>
          </a:xfrm>
        </p:spPr>
        <p:txBody>
          <a:bodyPr>
            <a:normAutofit/>
          </a:bodyPr>
          <a:lstStyle/>
          <a:p>
            <a:r>
              <a:rPr lang="en-US" sz="3600" dirty="0" smtClean="0">
                <a:solidFill>
                  <a:schemeClr val="tx1"/>
                </a:solidFill>
                <a:latin typeface="Times New Roman" pitchFamily="18" charset="0"/>
                <a:cs typeface="Times New Roman" pitchFamily="18" charset="0"/>
              </a:rPr>
              <a:t>Security of DES</a:t>
            </a:r>
            <a:endParaRPr lang="en-US" sz="3600" dirty="0">
              <a:solidFill>
                <a:schemeClr val="tx1"/>
              </a:solidFill>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r>
              <a:rPr lang="en-US" dirty="0" smtClean="0"/>
              <a:t>FAST-NUCES</a:t>
            </a:r>
            <a:endParaRPr lang="en-US" dirty="0"/>
          </a:p>
        </p:txBody>
      </p:sp>
      <p:sp>
        <p:nvSpPr>
          <p:cNvPr id="4" name="Content Placeholder 3"/>
          <p:cNvSpPr>
            <a:spLocks noGrp="1"/>
          </p:cNvSpPr>
          <p:nvPr>
            <p:ph sz="quarter" idx="1"/>
          </p:nvPr>
        </p:nvSpPr>
        <p:spPr/>
        <p:txBody>
          <a:bodyPr>
            <a:normAutofit fontScale="85000" lnSpcReduction="10000"/>
          </a:bodyPr>
          <a:lstStyle/>
          <a:p>
            <a:pPr algn="just">
              <a:buNone/>
            </a:pPr>
            <a:r>
              <a:rPr lang="en-US" sz="2400" dirty="0" smtClean="0">
                <a:latin typeface="Times New Roman" pitchFamily="18" charset="0"/>
              </a:rPr>
              <a:t>DES, as the first important block cipher, has gone through much scrutiny. Among the attempted attacks, three are of interest: </a:t>
            </a:r>
          </a:p>
          <a:p>
            <a:pPr algn="just"/>
            <a:r>
              <a:rPr lang="en-US" b="1" dirty="0" smtClean="0">
                <a:solidFill>
                  <a:schemeClr val="accent1"/>
                </a:solidFill>
                <a:latin typeface="Times New Roman" pitchFamily="18" charset="0"/>
              </a:rPr>
              <a:t>Brute-force</a:t>
            </a:r>
          </a:p>
          <a:p>
            <a:pPr lvl="1" algn="just"/>
            <a:r>
              <a:rPr lang="en-US" dirty="0" smtClean="0">
                <a:latin typeface="Times New Roman" pitchFamily="18" charset="0"/>
              </a:rPr>
              <a:t>Due to the weakness of short cipher key DES can be broken using 2</a:t>
            </a:r>
            <a:r>
              <a:rPr lang="en-US" baseline="30000" dirty="0" smtClean="0">
                <a:latin typeface="Times New Roman" pitchFamily="18" charset="0"/>
              </a:rPr>
              <a:t>55</a:t>
            </a:r>
            <a:r>
              <a:rPr lang="en-US" dirty="0" smtClean="0">
                <a:latin typeface="Times New Roman" pitchFamily="18" charset="0"/>
              </a:rPr>
              <a:t> encryptions.</a:t>
            </a:r>
            <a:r>
              <a:rPr lang="en-US" i="1" dirty="0" smtClean="0">
                <a:latin typeface="Times New Roman" pitchFamily="18" charset="0"/>
              </a:rPr>
              <a:t> </a:t>
            </a:r>
            <a:endParaRPr lang="en-US" dirty="0" smtClean="0">
              <a:latin typeface="Times New Roman" pitchFamily="18" charset="0"/>
            </a:endParaRPr>
          </a:p>
          <a:p>
            <a:pPr algn="just"/>
            <a:r>
              <a:rPr lang="en-US" b="1" dirty="0" smtClean="0">
                <a:solidFill>
                  <a:schemeClr val="accent1"/>
                </a:solidFill>
                <a:latin typeface="Times New Roman" pitchFamily="18" charset="0"/>
              </a:rPr>
              <a:t>Differential Cryptanalysis</a:t>
            </a:r>
          </a:p>
          <a:p>
            <a:pPr lvl="1" algn="just"/>
            <a:r>
              <a:rPr lang="en-US" sz="2200" dirty="0" smtClean="0">
                <a:latin typeface="Times New Roman" pitchFamily="18" charset="0"/>
              </a:rPr>
              <a:t>It has been revealed that the designers of DES already knew about this type of attack and designed S-boxes and chose 16 as the number of rounds to make DES specifically resistant to this type of attack.</a:t>
            </a:r>
            <a:r>
              <a:rPr lang="en-US" sz="2200" i="1" dirty="0" smtClean="0">
                <a:latin typeface="Times New Roman" pitchFamily="18" charset="0"/>
              </a:rPr>
              <a:t> </a:t>
            </a:r>
          </a:p>
          <a:p>
            <a:pPr algn="just"/>
            <a:r>
              <a:rPr lang="en-US" b="1" dirty="0" smtClean="0">
                <a:solidFill>
                  <a:schemeClr val="accent1"/>
                </a:solidFill>
                <a:latin typeface="Times New Roman" pitchFamily="18" charset="0"/>
              </a:rPr>
              <a:t>Linear Cryptanalysis</a:t>
            </a:r>
          </a:p>
          <a:p>
            <a:pPr lvl="1" algn="just"/>
            <a:r>
              <a:rPr lang="en-US" sz="2200" dirty="0" smtClean="0">
                <a:latin typeface="Times New Roman" pitchFamily="18" charset="0"/>
              </a:rPr>
              <a:t>Linear cryptanalysis is newer than differential cryptanalysis. DES is more vulnerable to linear cryptanalysis than to differential cryptanalysis. S-boxes are not very resistant to linear cryptanalysis. It has been shown that DES can be broken using 2</a:t>
            </a:r>
            <a:r>
              <a:rPr lang="en-US" sz="2200" baseline="30000" dirty="0" smtClean="0">
                <a:latin typeface="Times New Roman" pitchFamily="18" charset="0"/>
              </a:rPr>
              <a:t>43</a:t>
            </a:r>
            <a:r>
              <a:rPr lang="en-US" sz="2200" dirty="0" smtClean="0">
                <a:latin typeface="Times New Roman" pitchFamily="18" charset="0"/>
              </a:rPr>
              <a:t> pairs of known plaintexts. However, from the practical point of view, finding so many pairs is very unlikely.</a:t>
            </a:r>
          </a:p>
          <a:p>
            <a:pPr algn="just"/>
            <a:endParaRPr lang="en-US" dirty="0">
              <a:latin typeface="Times New Roman" pitchFamily="18" charset="0"/>
              <a:cs typeface="Times New Roman" pitchFamily="18" charset="0"/>
            </a:endParaRPr>
          </a:p>
        </p:txBody>
      </p:sp>
      <p:pic>
        <p:nvPicPr>
          <p:cNvPr id="5" name="Picture 4"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7772400" cy="1143000"/>
          </a:xfrm>
        </p:spPr>
        <p:txBody>
          <a:bodyPr>
            <a:normAutofit/>
          </a:bodyPr>
          <a:lstStyle/>
          <a:p>
            <a:r>
              <a:rPr lang="en-US" sz="3600" dirty="0" smtClean="0">
                <a:solidFill>
                  <a:schemeClr val="tx1"/>
                </a:solidFill>
                <a:latin typeface="Times New Roman" pitchFamily="18" charset="0"/>
                <a:cs typeface="Times New Roman" pitchFamily="18" charset="0"/>
              </a:rPr>
              <a:t>Attacks</a:t>
            </a:r>
            <a:endParaRPr lang="en-US" sz="36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397000"/>
            <a:ext cx="8686800" cy="3937000"/>
          </a:xfrm>
        </p:spPr>
        <p:txBody>
          <a:bodyPr/>
          <a:lstStyle/>
          <a:p>
            <a:pPr marL="0" indent="0">
              <a:buNone/>
            </a:pPr>
            <a:r>
              <a:rPr lang="en-US" dirty="0" smtClean="0">
                <a:latin typeface="Times New Roman" pitchFamily="18" charset="0"/>
                <a:cs typeface="Times New Roman" pitchFamily="18" charset="0"/>
              </a:rPr>
              <a:t>Best key recovery attack:  </a:t>
            </a:r>
          </a:p>
          <a:p>
            <a:pPr marL="0" indent="0"/>
            <a:r>
              <a:rPr lang="en-US" dirty="0" smtClean="0">
                <a:latin typeface="Times New Roman" pitchFamily="18" charset="0"/>
                <a:cs typeface="Times New Roman" pitchFamily="18" charset="0"/>
              </a:rPr>
              <a:t>  four times better than ex. search  </a:t>
            </a:r>
            <a:r>
              <a:rPr lang="en-US" sz="1800" dirty="0" smtClean="0">
                <a:latin typeface="Times New Roman" pitchFamily="18" charset="0"/>
                <a:cs typeface="Times New Roman" pitchFamily="18" charset="0"/>
              </a:rPr>
              <a:t>[BKR’11]</a:t>
            </a:r>
          </a:p>
          <a:p>
            <a:pPr marL="0" indent="0">
              <a:buNone/>
            </a:pPr>
            <a:endParaRPr lang="en-US" sz="1800" dirty="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Related key attack on AES-256:    </a:t>
            </a:r>
            <a:r>
              <a:rPr lang="en-US" sz="2000" dirty="0" smtClean="0">
                <a:latin typeface="Times New Roman" pitchFamily="18" charset="0"/>
                <a:cs typeface="Times New Roman" pitchFamily="18" charset="0"/>
              </a:rPr>
              <a:t>[BK’09]</a:t>
            </a:r>
            <a:endParaRPr lang="en-US" sz="2000" dirty="0">
              <a:latin typeface="Times New Roman" pitchFamily="18" charset="0"/>
              <a:cs typeface="Times New Roman" pitchFamily="18" charset="0"/>
            </a:endParaRPr>
          </a:p>
          <a:p>
            <a:pPr marL="0" indent="0"/>
            <a:r>
              <a:rPr lang="en-US" dirty="0" smtClean="0">
                <a:latin typeface="Times New Roman" pitchFamily="18" charset="0"/>
                <a:cs typeface="Times New Roman" pitchFamily="18" charset="0"/>
              </a:rPr>
              <a:t>  Given  2</a:t>
            </a:r>
            <a:r>
              <a:rPr lang="en-US" baseline="30000" dirty="0" smtClean="0">
                <a:latin typeface="Times New Roman" pitchFamily="18" charset="0"/>
                <a:cs typeface="Times New Roman" pitchFamily="18" charset="0"/>
              </a:rPr>
              <a:t>99  </a:t>
            </a:r>
            <a:r>
              <a:rPr lang="en-US" dirty="0" err="1" smtClean="0">
                <a:latin typeface="Times New Roman" pitchFamily="18" charset="0"/>
                <a:cs typeface="Times New Roman" pitchFamily="18" charset="0"/>
              </a:rPr>
              <a:t>inp</a:t>
            </a:r>
            <a:r>
              <a:rPr lang="en-US" dirty="0" smtClean="0">
                <a:latin typeface="Times New Roman" pitchFamily="18" charset="0"/>
                <a:cs typeface="Times New Roman" pitchFamily="18" charset="0"/>
              </a:rPr>
              <a:t>/out  pairs from </a:t>
            </a:r>
            <a:r>
              <a:rPr lang="en-US" b="1" dirty="0" smtClean="0">
                <a:latin typeface="Times New Roman" pitchFamily="18" charset="0"/>
                <a:cs typeface="Times New Roman" pitchFamily="18" charset="0"/>
              </a:rPr>
              <a:t>four related keys </a:t>
            </a:r>
            <a:r>
              <a:rPr lang="en-US" dirty="0" smtClean="0">
                <a:latin typeface="Times New Roman" pitchFamily="18" charset="0"/>
                <a:cs typeface="Times New Roman" pitchFamily="18" charset="0"/>
              </a:rPr>
              <a:t>in AES-256      can recover keys in time </a:t>
            </a:r>
            <a:r>
              <a:rPr lang="en-US" dirty="0">
                <a:latin typeface="Times New Roman" pitchFamily="18" charset="0"/>
                <a:cs typeface="Times New Roman" pitchFamily="18" charset="0"/>
              </a:rPr>
              <a:t>≈</a:t>
            </a:r>
            <a:r>
              <a:rPr lang="en-US" dirty="0" smtClean="0">
                <a:latin typeface="Times New Roman" pitchFamily="18" charset="0"/>
                <a:cs typeface="Times New Roman" pitchFamily="18" charset="0"/>
              </a:rPr>
              <a:t>2</a:t>
            </a:r>
            <a:r>
              <a:rPr lang="en-US" baseline="30000" dirty="0" smtClean="0">
                <a:latin typeface="Times New Roman" pitchFamily="18" charset="0"/>
                <a:cs typeface="Times New Roman" pitchFamily="18" charset="0"/>
              </a:rPr>
              <a:t>99</a:t>
            </a:r>
            <a:endParaRPr lang="en-US" dirty="0" smtClean="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FAST-NUCES</a:t>
            </a:r>
            <a:endParaRPr lang="en-US"/>
          </a:p>
        </p:txBody>
      </p:sp>
      <p:pic>
        <p:nvPicPr>
          <p:cNvPr id="5" name="Picture 4" descr="http://study.result.pk/wp-content/uploads/2011/07/National-University-of-Computer-and-Emerging-Sciences-NUCES-300x300.png"/>
          <p:cNvPicPr/>
          <p:nvPr/>
        </p:nvPicPr>
        <p:blipFill>
          <a:blip r:embed="rId3"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22261935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792162"/>
          </a:xfrm>
        </p:spPr>
        <p:txBody>
          <a:bodyPr>
            <a:normAutofit/>
          </a:bodyPr>
          <a:lstStyle/>
          <a:p>
            <a:r>
              <a:rPr lang="en-US" dirty="0" smtClean="0">
                <a:solidFill>
                  <a:schemeClr val="tx1"/>
                </a:solidFill>
                <a:latin typeface="Times New Roman" pitchFamily="18" charset="0"/>
                <a:cs typeface="Times New Roman" pitchFamily="18" charset="0"/>
              </a:rPr>
              <a:t>Design Characteristics for Block Ciphers</a:t>
            </a:r>
            <a:endParaRPr lang="en-US" dirty="0">
              <a:solidFill>
                <a:schemeClr val="tx1"/>
              </a:solidFill>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Content Placeholder 3"/>
          <p:cNvSpPr>
            <a:spLocks noGrp="1"/>
          </p:cNvSpPr>
          <p:nvPr>
            <p:ph sz="quarter" idx="1"/>
          </p:nvPr>
        </p:nvSpPr>
        <p:spPr/>
        <p:txBody>
          <a:bodyPr>
            <a:normAutofit/>
          </a:bodyPr>
          <a:lstStyle/>
          <a:p>
            <a:r>
              <a:rPr lang="en-US" b="1" dirty="0" smtClean="0">
                <a:solidFill>
                  <a:schemeClr val="accent1"/>
                </a:solidFill>
                <a:latin typeface="Times New Roman" pitchFamily="18" charset="0"/>
                <a:cs typeface="Times New Roman" pitchFamily="18" charset="0"/>
              </a:rPr>
              <a:t>Choice of </a:t>
            </a:r>
            <a:r>
              <a:rPr lang="en-US" b="1" dirty="0" err="1" smtClean="0">
                <a:solidFill>
                  <a:schemeClr val="accent1"/>
                </a:solidFill>
                <a:latin typeface="Times New Roman" pitchFamily="18" charset="0"/>
                <a:cs typeface="Times New Roman" pitchFamily="18" charset="0"/>
              </a:rPr>
              <a:t>blocklength</a:t>
            </a:r>
            <a:r>
              <a:rPr lang="en-US" b="1" dirty="0" smtClean="0">
                <a:solidFill>
                  <a:schemeClr val="accent1"/>
                </a:solidFill>
                <a:latin typeface="Times New Roman" pitchFamily="18" charset="0"/>
                <a:cs typeface="Times New Roman" pitchFamily="18" charset="0"/>
              </a:rPr>
              <a:t> n</a:t>
            </a:r>
          </a:p>
          <a:p>
            <a:pPr lvl="1"/>
            <a:r>
              <a:rPr lang="en-US" dirty="0" smtClean="0">
                <a:latin typeface="Times New Roman" pitchFamily="18" charset="0"/>
                <a:cs typeface="Times New Roman" pitchFamily="18" charset="0"/>
              </a:rPr>
              <a:t>n too long → complex algorithm, performance loss</a:t>
            </a:r>
          </a:p>
          <a:p>
            <a:pPr lvl="1"/>
            <a:r>
              <a:rPr lang="en-US" dirty="0" smtClean="0">
                <a:latin typeface="Times New Roman" pitchFamily="18" charset="0"/>
                <a:cs typeface="Times New Roman" pitchFamily="18" charset="0"/>
              </a:rPr>
              <a:t>n too short → weak encryption, easy to attack</a:t>
            </a:r>
          </a:p>
          <a:p>
            <a:pPr lvl="1"/>
            <a:r>
              <a:rPr lang="en-US" dirty="0" smtClean="0">
                <a:latin typeface="Times New Roman" pitchFamily="18" charset="0"/>
                <a:cs typeface="Times New Roman" pitchFamily="18" charset="0"/>
              </a:rPr>
              <a:t>Modern variants use n = 128 - 256 bit</a:t>
            </a:r>
          </a:p>
          <a:p>
            <a:r>
              <a:rPr lang="en-US" b="1" dirty="0" smtClean="0">
                <a:solidFill>
                  <a:schemeClr val="accent1"/>
                </a:solidFill>
                <a:latin typeface="Times New Roman" pitchFamily="18" charset="0"/>
                <a:cs typeface="Times New Roman" pitchFamily="18" charset="0"/>
              </a:rPr>
              <a:t>Choice of the key length of k</a:t>
            </a:r>
          </a:p>
          <a:p>
            <a:pPr lvl="1"/>
            <a:r>
              <a:rPr lang="en-US" dirty="0" smtClean="0">
                <a:latin typeface="Times New Roman" pitchFamily="18" charset="0"/>
                <a:cs typeface="Times New Roman" pitchFamily="18" charset="0"/>
              </a:rPr>
              <a:t>Practical key length: 80 - 256 bit</a:t>
            </a:r>
          </a:p>
          <a:p>
            <a:pPr lvl="1"/>
            <a:r>
              <a:rPr lang="en-US" dirty="0" smtClean="0">
                <a:latin typeface="Times New Roman" pitchFamily="18" charset="0"/>
                <a:cs typeface="Times New Roman" pitchFamily="18" charset="0"/>
              </a:rPr>
              <a:t>k too short → systematic testing of all valid keys (</a:t>
            </a:r>
            <a:r>
              <a:rPr lang="en-US" b="1" dirty="0" smtClean="0">
                <a:latin typeface="Times New Roman" pitchFamily="18" charset="0"/>
                <a:cs typeface="Times New Roman" pitchFamily="18" charset="0"/>
              </a:rPr>
              <a:t>Brute Force attack)</a:t>
            </a:r>
          </a:p>
          <a:p>
            <a:pPr lvl="1"/>
            <a:r>
              <a:rPr lang="en-US" dirty="0" smtClean="0">
                <a:latin typeface="Times New Roman" pitchFamily="18" charset="0"/>
                <a:cs typeface="Times New Roman" pitchFamily="18" charset="0"/>
              </a:rPr>
              <a:t>Against Brute Force attacks, a minimum of 70-80 bit are necessary</a:t>
            </a:r>
          </a:p>
          <a:p>
            <a:endParaRPr lang="en-US" dirty="0">
              <a:latin typeface="Times New Roman" pitchFamily="18" charset="0"/>
              <a:cs typeface="Times New Roman" pitchFamily="18" charset="0"/>
            </a:endParaRPr>
          </a:p>
        </p:txBody>
      </p:sp>
      <p:pic>
        <p:nvPicPr>
          <p:cNvPr id="5" name="Picture 4"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600" y="274638"/>
            <a:ext cx="7772400" cy="792162"/>
          </a:xfrm>
        </p:spPr>
        <p:txBody>
          <a:bodyPr>
            <a:normAutofit/>
          </a:bodyPr>
          <a:lstStyle/>
          <a:p>
            <a:r>
              <a:rPr lang="en-US" sz="3600" dirty="0" smtClean="0">
                <a:solidFill>
                  <a:schemeClr val="tx1"/>
                </a:solidFill>
                <a:latin typeface="Times New Roman" pitchFamily="18" charset="0"/>
                <a:cs typeface="Times New Roman" pitchFamily="18" charset="0"/>
              </a:rPr>
              <a:t>One-time and </a:t>
            </a:r>
            <a:r>
              <a:rPr lang="en-US" sz="3600" smtClean="0">
                <a:solidFill>
                  <a:schemeClr val="tx1"/>
                </a:solidFill>
                <a:latin typeface="Times New Roman" pitchFamily="18" charset="0"/>
                <a:cs typeface="Times New Roman" pitchFamily="18" charset="0"/>
              </a:rPr>
              <a:t>Many-time keys</a:t>
            </a:r>
            <a:endParaRPr lang="en-US" sz="3600" dirty="0">
              <a:solidFill>
                <a:schemeClr val="tx1"/>
              </a:solidFill>
              <a:latin typeface="Times New Roman" pitchFamily="18" charset="0"/>
              <a:cs typeface="Times New Roman" pitchFamily="18" charset="0"/>
            </a:endParaRPr>
          </a:p>
        </p:txBody>
      </p:sp>
      <p:sp>
        <p:nvSpPr>
          <p:cNvPr id="9219" name="Rectangle 3"/>
          <p:cNvSpPr>
            <a:spLocks noGrp="1" noChangeArrowheads="1"/>
          </p:cNvSpPr>
          <p:nvPr>
            <p:ph type="body" idx="1"/>
          </p:nvPr>
        </p:nvSpPr>
        <p:spPr>
          <a:xfrm>
            <a:off x="228600" y="1219200"/>
            <a:ext cx="8382000" cy="4876800"/>
          </a:xfrm>
          <a:noFill/>
        </p:spPr>
        <p:txBody>
          <a:bodyPr>
            <a:normAutofit fontScale="92500" lnSpcReduction="20000"/>
          </a:bodyPr>
          <a:lstStyle/>
          <a:p>
            <a:pPr marL="0" indent="0">
              <a:spcBef>
                <a:spcPts val="2376"/>
              </a:spcBef>
              <a:buNone/>
            </a:pPr>
            <a:r>
              <a:rPr lang="en-US" b="1" dirty="0" smtClean="0">
                <a:latin typeface="Times New Roman" pitchFamily="18" charset="0"/>
                <a:cs typeface="Times New Roman" pitchFamily="18" charset="0"/>
              </a:rPr>
              <a:t>One-time keys</a:t>
            </a:r>
            <a:endParaRPr lang="en-US" b="1" dirty="0">
              <a:latin typeface="Times New Roman" pitchFamily="18" charset="0"/>
              <a:cs typeface="Times New Roman" pitchFamily="18" charset="0"/>
            </a:endParaRPr>
          </a:p>
          <a:p>
            <a:pPr marL="914400" lvl="1" indent="-457200">
              <a:spcBef>
                <a:spcPts val="1200"/>
              </a:spcBef>
              <a:buFont typeface="+mj-lt"/>
              <a:buAutoNum type="arabicPeriod"/>
            </a:pPr>
            <a:r>
              <a:rPr lang="en-US" dirty="0" smtClean="0">
                <a:latin typeface="Times New Roman" pitchFamily="18" charset="0"/>
                <a:cs typeface="Times New Roman" pitchFamily="18" charset="0"/>
              </a:rPr>
              <a:t>Adversary’s power:       </a:t>
            </a:r>
          </a:p>
          <a:p>
            <a:pPr marL="857250" lvl="2" indent="0">
              <a:spcBef>
                <a:spcPts val="600"/>
              </a:spcBef>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Adv</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sees only one </a:t>
            </a:r>
            <a:r>
              <a:rPr lang="en-US" dirty="0" err="1">
                <a:latin typeface="Times New Roman" pitchFamily="18" charset="0"/>
                <a:cs typeface="Times New Roman" pitchFamily="18" charset="0"/>
              </a:rPr>
              <a:t>ciphertext</a:t>
            </a:r>
            <a:r>
              <a:rPr lang="en-US" dirty="0">
                <a:latin typeface="Times New Roman" pitchFamily="18" charset="0"/>
                <a:cs typeface="Times New Roman" pitchFamily="18" charset="0"/>
              </a:rPr>
              <a:t>   (one-time key)</a:t>
            </a:r>
          </a:p>
          <a:p>
            <a:pPr marL="914400" lvl="1" indent="-457200">
              <a:spcBef>
                <a:spcPts val="2400"/>
              </a:spcBef>
              <a:buFontTx/>
              <a:buAutoNum type="arabicPeriod" startAt="2"/>
            </a:pPr>
            <a:r>
              <a:rPr lang="en-US" dirty="0" smtClean="0">
                <a:latin typeface="Times New Roman" pitchFamily="18" charset="0"/>
                <a:cs typeface="Times New Roman" pitchFamily="18" charset="0"/>
              </a:rPr>
              <a:t>Adversary’s goal:     </a:t>
            </a:r>
            <a:endParaRPr lang="en-US" dirty="0">
              <a:latin typeface="Times New Roman" pitchFamily="18" charset="0"/>
              <a:cs typeface="Times New Roman" pitchFamily="18" charset="0"/>
            </a:endParaRPr>
          </a:p>
          <a:p>
            <a:pPr marL="914400" lvl="2" indent="0">
              <a:buNone/>
            </a:pPr>
            <a:r>
              <a:rPr lang="en-US" dirty="0" smtClean="0">
                <a:latin typeface="Times New Roman" pitchFamily="18" charset="0"/>
                <a:cs typeface="Times New Roman" pitchFamily="18" charset="0"/>
              </a:rPr>
              <a:t>	Learn </a:t>
            </a:r>
            <a:r>
              <a:rPr lang="en-US" dirty="0">
                <a:latin typeface="Times New Roman" pitchFamily="18" charset="0"/>
                <a:cs typeface="Times New Roman" pitchFamily="18" charset="0"/>
              </a:rPr>
              <a:t>info about PT from CT   (semantic security</a:t>
            </a:r>
            <a:r>
              <a:rPr lang="en-US" dirty="0" smtClean="0">
                <a:latin typeface="Times New Roman" pitchFamily="18" charset="0"/>
                <a:cs typeface="Times New Roman" pitchFamily="18" charset="0"/>
              </a:rPr>
              <a:t>)</a:t>
            </a:r>
          </a:p>
          <a:p>
            <a:pPr marL="914400" lvl="2" indent="0">
              <a:buNone/>
            </a:pPr>
            <a:endParaRPr lang="en-US" dirty="0">
              <a:latin typeface="Times New Roman" pitchFamily="18" charset="0"/>
              <a:cs typeface="Times New Roman" pitchFamily="18" charset="0"/>
            </a:endParaRPr>
          </a:p>
          <a:p>
            <a:pPr marL="0" indent="0">
              <a:spcBef>
                <a:spcPts val="2376"/>
              </a:spcBef>
              <a:buNone/>
            </a:pPr>
            <a:r>
              <a:rPr lang="en-US" b="1" dirty="0" smtClean="0">
                <a:latin typeface="Times New Roman" pitchFamily="18" charset="0"/>
                <a:cs typeface="Times New Roman" pitchFamily="18" charset="0"/>
              </a:rPr>
              <a:t>Many-time keys</a:t>
            </a:r>
          </a:p>
          <a:p>
            <a:pPr marL="914400" lvl="1" indent="-457200">
              <a:spcBef>
                <a:spcPts val="1200"/>
              </a:spcBef>
              <a:buFont typeface="+mj-lt"/>
              <a:buAutoNum type="arabicPeriod"/>
            </a:pPr>
            <a:r>
              <a:rPr lang="en-US" dirty="0" smtClean="0">
                <a:latin typeface="Times New Roman" pitchFamily="18" charset="0"/>
                <a:cs typeface="Times New Roman" pitchFamily="18" charset="0"/>
              </a:rPr>
              <a:t>Adversary’s power:       </a:t>
            </a:r>
          </a:p>
          <a:p>
            <a:pPr marL="857250" lvl="2" indent="0">
              <a:spcBef>
                <a:spcPts val="600"/>
              </a:spcBef>
              <a:buNone/>
            </a:pPr>
            <a:r>
              <a:rPr lang="en-US" dirty="0" smtClean="0">
                <a:latin typeface="Times New Roman" pitchFamily="18" charset="0"/>
                <a:cs typeface="Times New Roman" pitchFamily="18" charset="0"/>
              </a:rPr>
              <a:t>		Adv have access to plaintext and its corresponding </a:t>
            </a:r>
            <a:r>
              <a:rPr lang="en-US" dirty="0" err="1" smtClean="0">
                <a:latin typeface="Times New Roman" pitchFamily="18" charset="0"/>
                <a:cs typeface="Times New Roman" pitchFamily="18" charset="0"/>
              </a:rPr>
              <a:t>ciphertext</a:t>
            </a:r>
            <a:endParaRPr lang="en-US" dirty="0" smtClean="0">
              <a:latin typeface="Times New Roman" pitchFamily="18" charset="0"/>
              <a:cs typeface="Times New Roman" pitchFamily="18" charset="0"/>
            </a:endParaRPr>
          </a:p>
          <a:p>
            <a:pPr marL="914400" lvl="1" indent="-457200">
              <a:spcBef>
                <a:spcPts val="2400"/>
              </a:spcBef>
              <a:buFontTx/>
              <a:buAutoNum type="arabicPeriod" startAt="2"/>
            </a:pPr>
            <a:r>
              <a:rPr lang="en-US" dirty="0" smtClean="0">
                <a:latin typeface="Times New Roman" pitchFamily="18" charset="0"/>
                <a:cs typeface="Times New Roman" pitchFamily="18" charset="0"/>
              </a:rPr>
              <a:t>Adversary’s goal:     </a:t>
            </a:r>
          </a:p>
          <a:p>
            <a:pPr marL="914400" lvl="2" indent="0">
              <a:buNone/>
            </a:pPr>
            <a:r>
              <a:rPr lang="en-US" dirty="0" smtClean="0">
                <a:latin typeface="Times New Roman" pitchFamily="18" charset="0"/>
                <a:cs typeface="Times New Roman" pitchFamily="18" charset="0"/>
              </a:rPr>
              <a:t>	Learn info about PT  and Key from CT/PT pair (semantic security against chosen/known Plaintext attacks)</a:t>
            </a:r>
          </a:p>
          <a:p>
            <a:pPr marL="114300" indent="0">
              <a:buNone/>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FAST-NUCES</a:t>
            </a:r>
            <a:endParaRPr lang="en-US"/>
          </a:p>
        </p:txBody>
      </p:sp>
      <p:pic>
        <p:nvPicPr>
          <p:cNvPr id="5" name="Picture 4" descr="http://study.result.pk/wp-content/uploads/2011/07/National-University-of-Computer-and-Emerging-Sciences-NUCES-300x300.png"/>
          <p:cNvPicPr/>
          <p:nvPr/>
        </p:nvPicPr>
        <p:blipFill>
          <a:blip r:embed="rId3"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181083587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7772400" cy="579438"/>
          </a:xfrm>
        </p:spPr>
        <p:txBody>
          <a:bodyPr>
            <a:normAutofit fontScale="90000"/>
          </a:bodyPr>
          <a:lstStyle/>
          <a:p>
            <a:r>
              <a:rPr lang="en-US" dirty="0" smtClean="0">
                <a:solidFill>
                  <a:schemeClr val="tx1"/>
                </a:solidFill>
                <a:latin typeface="Times New Roman" pitchFamily="18" charset="0"/>
                <a:cs typeface="Times New Roman" pitchFamily="18" charset="0"/>
              </a:rPr>
              <a:t>Acknowledgements</a:t>
            </a:r>
            <a:endParaRPr lang="en-US" dirty="0">
              <a:solidFill>
                <a:schemeClr val="tx1"/>
              </a:solidFill>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Content Placeholder 3"/>
          <p:cNvSpPr>
            <a:spLocks noGrp="1"/>
          </p:cNvSpPr>
          <p:nvPr>
            <p:ph sz="quarter" idx="1"/>
          </p:nvPr>
        </p:nvSpPr>
        <p:spPr>
          <a:xfrm>
            <a:off x="381000" y="1447800"/>
            <a:ext cx="8305800" cy="4572000"/>
          </a:xfrm>
        </p:spPr>
        <p:txBody>
          <a:bodyPr/>
          <a:lstStyle/>
          <a:p>
            <a:pPr>
              <a:buNone/>
            </a:pPr>
            <a:r>
              <a:rPr lang="en-US" dirty="0" smtClean="0">
                <a:latin typeface="Times New Roman" pitchFamily="18" charset="0"/>
                <a:cs typeface="Times New Roman" pitchFamily="18" charset="0"/>
              </a:rPr>
              <a:t>Material in this lecture are taken from the slides prepared by:</a:t>
            </a:r>
          </a:p>
          <a:p>
            <a:r>
              <a:rPr lang="en-US" dirty="0" smtClean="0">
                <a:latin typeface="Times New Roman" pitchFamily="18" charset="0"/>
                <a:cs typeface="Times New Roman" pitchFamily="18" charset="0"/>
              </a:rPr>
              <a:t>Prof. Dan </a:t>
            </a:r>
            <a:r>
              <a:rPr lang="en-US" dirty="0" err="1" smtClean="0">
                <a:latin typeface="Times New Roman" pitchFamily="18" charset="0"/>
                <a:cs typeface="Times New Roman" pitchFamily="18" charset="0"/>
              </a:rPr>
              <a:t>Boneh</a:t>
            </a:r>
            <a:r>
              <a:rPr lang="en-US" dirty="0" smtClean="0">
                <a:latin typeface="Times New Roman" pitchFamily="18" charset="0"/>
                <a:cs typeface="Times New Roman" pitchFamily="18" charset="0"/>
              </a:rPr>
              <a:t> </a:t>
            </a:r>
            <a:r>
              <a:rPr lang="en-US" smtClean="0">
                <a:latin typeface="Times New Roman" pitchFamily="18" charset="0"/>
                <a:cs typeface="Times New Roman" pitchFamily="18" charset="0"/>
              </a:rPr>
              <a:t>(Stanford</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Prof. O. </a:t>
            </a:r>
            <a:r>
              <a:rPr lang="en-US" dirty="0" err="1" smtClean="0">
                <a:latin typeface="Times New Roman" pitchFamily="18" charset="0"/>
                <a:cs typeface="Times New Roman" pitchFamily="18" charset="0"/>
              </a:rPr>
              <a:t>Spaniol</a:t>
            </a:r>
            <a:r>
              <a:rPr lang="en-US" dirty="0" smtClean="0">
                <a:latin typeface="Times New Roman" pitchFamily="18" charset="0"/>
                <a:cs typeface="Times New Roman" pitchFamily="18" charset="0"/>
              </a:rPr>
              <a:t> (RWTH Aachen)</a:t>
            </a:r>
          </a:p>
          <a:p>
            <a:endParaRPr lang="en-US" dirty="0">
              <a:latin typeface="Times New Roman" pitchFamily="18" charset="0"/>
              <a:cs typeface="Times New Roman" pitchFamily="18" charset="0"/>
            </a:endParaRPr>
          </a:p>
        </p:txBody>
      </p:sp>
      <p:pic>
        <p:nvPicPr>
          <p:cNvPr id="6" name="Picture 5"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772400" cy="579438"/>
          </a:xfrm>
        </p:spPr>
        <p:txBody>
          <a:bodyPr>
            <a:noAutofit/>
          </a:bodyPr>
          <a:lstStyle/>
          <a:p>
            <a:r>
              <a:rPr lang="en-US" sz="3600" dirty="0" smtClean="0">
                <a:solidFill>
                  <a:schemeClr val="tx1"/>
                </a:solidFill>
                <a:latin typeface="Times New Roman" pitchFamily="18" charset="0"/>
                <a:cs typeface="Times New Roman" pitchFamily="18" charset="0"/>
              </a:rPr>
              <a:t>Confusion and Diffusion (Recap)</a:t>
            </a:r>
            <a:endParaRPr lang="en-US" sz="3600"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304800" y="1447800"/>
            <a:ext cx="8534400" cy="5334000"/>
          </a:xfrm>
        </p:spPr>
        <p:txBody>
          <a:bodyPr>
            <a:normAutofit/>
          </a:bodyPr>
          <a:lstStyle/>
          <a:p>
            <a:r>
              <a:rPr lang="en-US" b="1" dirty="0" smtClean="0">
                <a:solidFill>
                  <a:schemeClr val="accent1"/>
                </a:solidFill>
                <a:latin typeface="Times New Roman" pitchFamily="18" charset="0"/>
                <a:cs typeface="Times New Roman" pitchFamily="18" charset="0"/>
              </a:rPr>
              <a:t>What makes a cipher secure? Hard to tell</a:t>
            </a:r>
          </a:p>
          <a:p>
            <a:endParaRPr lang="en-US" b="1" dirty="0" smtClean="0">
              <a:latin typeface="Times New Roman" pitchFamily="18" charset="0"/>
              <a:cs typeface="Times New Roman" pitchFamily="18" charset="0"/>
            </a:endParaRPr>
          </a:p>
          <a:p>
            <a:r>
              <a:rPr lang="en-US" dirty="0" smtClean="0">
                <a:solidFill>
                  <a:schemeClr val="accent1"/>
                </a:solidFill>
                <a:latin typeface="Times New Roman" pitchFamily="18" charset="0"/>
                <a:cs typeface="Times New Roman" pitchFamily="18" charset="0"/>
              </a:rPr>
              <a:t>Confusion property</a:t>
            </a:r>
          </a:p>
          <a:p>
            <a:pPr lvl="1"/>
            <a:r>
              <a:rPr lang="en-US" dirty="0" smtClean="0">
                <a:latin typeface="Times New Roman" pitchFamily="18" charset="0"/>
                <a:cs typeface="Times New Roman" pitchFamily="18" charset="0"/>
              </a:rPr>
              <a:t>Complex relation between key and plaintext/</a:t>
            </a:r>
            <a:r>
              <a:rPr lang="en-US" dirty="0" err="1" smtClean="0">
                <a:latin typeface="Times New Roman" pitchFamily="18" charset="0"/>
                <a:cs typeface="Times New Roman" pitchFamily="18" charset="0"/>
              </a:rPr>
              <a:t>ciphertext</a:t>
            </a:r>
            <a:endParaRPr lang="en-US" dirty="0" smtClean="0">
              <a:latin typeface="Times New Roman" pitchFamily="18" charset="0"/>
              <a:cs typeface="Times New Roman" pitchFamily="18" charset="0"/>
            </a:endParaRPr>
          </a:p>
          <a:p>
            <a:pPr lvl="1">
              <a:buNone/>
            </a:pPr>
            <a:r>
              <a:rPr lang="en-US" dirty="0" smtClean="0">
                <a:latin typeface="Times New Roman" pitchFamily="18" charset="0"/>
                <a:cs typeface="Times New Roman" pitchFamily="18" charset="0"/>
              </a:rPr>
              <a:t>	✸ Hard to deduce key from plaintext/</a:t>
            </a:r>
            <a:r>
              <a:rPr lang="en-US" dirty="0" err="1" smtClean="0">
                <a:latin typeface="Times New Roman" pitchFamily="18" charset="0"/>
                <a:cs typeface="Times New Roman" pitchFamily="18" charset="0"/>
              </a:rPr>
              <a:t>ciphertext</a:t>
            </a:r>
            <a:r>
              <a:rPr lang="en-US" dirty="0" smtClean="0">
                <a:latin typeface="Times New Roman" pitchFamily="18" charset="0"/>
                <a:cs typeface="Times New Roman" pitchFamily="18" charset="0"/>
              </a:rPr>
              <a:t> pairs</a:t>
            </a:r>
          </a:p>
          <a:p>
            <a:pPr lvl="1">
              <a:buNone/>
            </a:pPr>
            <a:endParaRPr lang="en-US" dirty="0" smtClean="0">
              <a:latin typeface="Times New Roman" pitchFamily="18" charset="0"/>
              <a:cs typeface="Times New Roman" pitchFamily="18" charset="0"/>
            </a:endParaRPr>
          </a:p>
          <a:p>
            <a:r>
              <a:rPr lang="en-US" dirty="0" smtClean="0">
                <a:solidFill>
                  <a:schemeClr val="accent1"/>
                </a:solidFill>
                <a:latin typeface="Times New Roman" pitchFamily="18" charset="0"/>
                <a:cs typeface="Times New Roman" pitchFamily="18" charset="0"/>
              </a:rPr>
              <a:t>Diffusion property</a:t>
            </a:r>
          </a:p>
          <a:p>
            <a:pPr lvl="1"/>
            <a:r>
              <a:rPr lang="en-US" dirty="0" smtClean="0">
                <a:latin typeface="Times New Roman" pitchFamily="18" charset="0"/>
                <a:cs typeface="Times New Roman" pitchFamily="18" charset="0"/>
              </a:rPr>
              <a:t>Complex relation between plaintext and </a:t>
            </a:r>
            <a:r>
              <a:rPr lang="en-US" dirty="0" err="1" smtClean="0">
                <a:latin typeface="Times New Roman" pitchFamily="18" charset="0"/>
                <a:cs typeface="Times New Roman" pitchFamily="18" charset="0"/>
              </a:rPr>
              <a:t>ciphertext</a:t>
            </a:r>
            <a:endParaRPr lang="en-US" dirty="0" smtClean="0">
              <a:latin typeface="Times New Roman" pitchFamily="18" charset="0"/>
              <a:cs typeface="Times New Roman" pitchFamily="18" charset="0"/>
            </a:endParaRPr>
          </a:p>
          <a:p>
            <a:pPr lvl="1">
              <a:buNone/>
            </a:pPr>
            <a:r>
              <a:rPr lang="en-US" dirty="0" smtClean="0">
                <a:latin typeface="Times New Roman" pitchFamily="18" charset="0"/>
                <a:cs typeface="Times New Roman" pitchFamily="18" charset="0"/>
              </a:rPr>
              <a:t>	✸ Hard to deduce bits of plaintext from </a:t>
            </a:r>
            <a:r>
              <a:rPr lang="en-US" dirty="0" err="1" smtClean="0">
                <a:latin typeface="Times New Roman" pitchFamily="18" charset="0"/>
                <a:cs typeface="Times New Roman" pitchFamily="18" charset="0"/>
              </a:rPr>
              <a:t>ciphertext</a:t>
            </a:r>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914400" y="6248400"/>
            <a:ext cx="4876800" cy="381000"/>
          </a:xfrm>
        </p:spPr>
        <p:txBody>
          <a:bodyPr/>
          <a:lstStyle/>
          <a:p>
            <a:r>
              <a:rPr lang="en-US" smtClean="0"/>
              <a:t>FAST-NUCES</a:t>
            </a:r>
            <a:endParaRPr lang="en-US" dirty="0"/>
          </a:p>
        </p:txBody>
      </p:sp>
      <p:pic>
        <p:nvPicPr>
          <p:cNvPr id="6" name="Picture 5"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6643</TotalTime>
  <Words>3887</Words>
  <Application>Microsoft Office PowerPoint</Application>
  <PresentationFormat>On-screen Show (4:3)</PresentationFormat>
  <Paragraphs>554</Paragraphs>
  <Slides>81</Slides>
  <Notes>37</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81</vt:i4>
      </vt:variant>
    </vt:vector>
  </HeadingPairs>
  <TitlesOfParts>
    <vt:vector size="98" baseType="lpstr">
      <vt:lpstr>Arial</vt:lpstr>
      <vt:lpstr>Calibri</vt:lpstr>
      <vt:lpstr>Franklin Gothic Book</vt:lpstr>
      <vt:lpstr>Linux Libertine</vt:lpstr>
      <vt:lpstr>OpenSans</vt:lpstr>
      <vt:lpstr>Perpetua</vt:lpstr>
      <vt:lpstr>Symbol</vt:lpstr>
      <vt:lpstr>SymbolMT</vt:lpstr>
      <vt:lpstr>Tahoma</vt:lpstr>
      <vt:lpstr>Times</vt:lpstr>
      <vt:lpstr>Times New Roman</vt:lpstr>
      <vt:lpstr>TimesNewRomanPS-BoldMT</vt:lpstr>
      <vt:lpstr>TimesNewRomanPSMT</vt:lpstr>
      <vt:lpstr>Trebuchet-BoldItalic</vt:lpstr>
      <vt:lpstr>Wingdings</vt:lpstr>
      <vt:lpstr>Wingdings 2</vt:lpstr>
      <vt:lpstr>Equity</vt:lpstr>
      <vt:lpstr>CS-446: Information Systems Security</vt:lpstr>
      <vt:lpstr>Block Cipher</vt:lpstr>
      <vt:lpstr>Modern Ciphers</vt:lpstr>
      <vt:lpstr>Block Cipher</vt:lpstr>
      <vt:lpstr>Block Ciphers Built by Iteration</vt:lpstr>
      <vt:lpstr>PowerPoint Presentation</vt:lpstr>
      <vt:lpstr>PowerPoint Presentation</vt:lpstr>
      <vt:lpstr>Design Characteristics for Block Ciphers</vt:lpstr>
      <vt:lpstr>Confusion and Diffusion (Recap)</vt:lpstr>
      <vt:lpstr>PowerPoint Presentation</vt:lpstr>
      <vt:lpstr>PowerPoint Presentation</vt:lpstr>
      <vt:lpstr>PowerPoint Presentation</vt:lpstr>
      <vt:lpstr>PowerPoint Presentation</vt:lpstr>
      <vt:lpstr>Data Encryption Standard (DES)</vt:lpstr>
      <vt:lpstr>PowerPoint Presentation</vt:lpstr>
      <vt:lpstr>PowerPoint Presentation</vt:lpstr>
      <vt:lpstr>PowerPoint Presentation</vt:lpstr>
      <vt:lpstr>The Data Encryption Standard (DES)</vt:lpstr>
      <vt:lpstr>The Data Encryption Standard (DES)</vt:lpstr>
      <vt:lpstr>DES Challenge</vt:lpstr>
      <vt:lpstr>General Structure of DES</vt:lpstr>
      <vt:lpstr>PowerPoint Presentation</vt:lpstr>
      <vt:lpstr>PowerPoint Presentation</vt:lpstr>
      <vt:lpstr>PowerPoint Presentation</vt:lpstr>
      <vt:lpstr>PowerPoint Presentation</vt:lpstr>
      <vt:lpstr>PowerPoint Presentation</vt:lpstr>
      <vt:lpstr>DES Encryption Process</vt:lpstr>
      <vt:lpstr>PowerPoint Presentation</vt:lpstr>
      <vt:lpstr>PowerPoint Presentation</vt:lpstr>
      <vt:lpstr>PowerPoint Presentation</vt:lpstr>
      <vt:lpstr>Step 1 &amp; 4: Initial and Final Permutation</vt:lpstr>
      <vt:lpstr>PowerPoint Presentation</vt:lpstr>
      <vt:lpstr>PowerPoint Presentation</vt:lpstr>
      <vt:lpstr>PowerPoint Presentation</vt:lpstr>
      <vt:lpstr>PowerPoint Presentation</vt:lpstr>
      <vt:lpstr>DES:  core idea – Feistel Network</vt:lpstr>
      <vt:lpstr>Inverse of Feistal Function</vt:lpstr>
      <vt:lpstr>Decryption 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Generation of Round Keys</vt:lpstr>
      <vt:lpstr>PowerPoint Presentation</vt:lpstr>
      <vt:lpstr>PowerPoint Presentation</vt:lpstr>
      <vt:lpstr>PowerPoint Presentation</vt:lpstr>
      <vt:lpstr>Generation of Round Keys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3: Application of Rounds (16 round Feistel network)</vt:lpstr>
      <vt:lpstr>DES Design Criteria</vt:lpstr>
      <vt:lpstr>Comments</vt:lpstr>
      <vt:lpstr>Choosing the S-boxes and P-box</vt:lpstr>
      <vt:lpstr>PowerPoint Presentation</vt:lpstr>
      <vt:lpstr>PowerPoint Presentation</vt:lpstr>
      <vt:lpstr>PowerPoint Presentation</vt:lpstr>
      <vt:lpstr>PowerPoint Presentation</vt:lpstr>
      <vt:lpstr>Security of DES</vt:lpstr>
      <vt:lpstr>Attacks</vt:lpstr>
      <vt:lpstr>One-time and Many-time keys</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Sufian Hameed</dc:creator>
  <cp:lastModifiedBy>Abdullah Bin Zarshaid</cp:lastModifiedBy>
  <cp:revision>878</cp:revision>
  <dcterms:created xsi:type="dcterms:W3CDTF">2006-08-16T00:00:00Z</dcterms:created>
  <dcterms:modified xsi:type="dcterms:W3CDTF">2020-10-17T07:42:44Z</dcterms:modified>
</cp:coreProperties>
</file>